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5"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EAEA8030-08F1-458E-AC03-A68771945C90}">
  <a:tblStyle styleId="{EAEA8030-08F1-458E-AC03-A68771945C90}"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 name="Shape 41"/>
        <p:cNvGrpSpPr/>
        <p:nvPr/>
      </p:nvGrpSpPr>
      <p:grpSpPr>
        <a:xfrm>
          <a:off x="0" y="0"/>
          <a:ext cx="0" cy="0"/>
          <a:chOff x="0" y="0"/>
          <a:chExt cx="0" cy="0"/>
        </a:xfrm>
      </p:grpSpPr>
      <p:sp>
        <p:nvSpPr>
          <p:cNvPr id="42" name="Google Shape;42;gb70b78a41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gb70b78a413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c676383209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c676383209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c95a92e877_0_2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c95a92e877_0_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c676383209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c676383209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c676383209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c676383209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c676383209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c676383209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c676383209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c676383209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c8a39c6ad4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c8a39c6ad4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ca260c896f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ca260c896f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ca260c896f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ca260c896f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Similar to the Black and Red points example.</a:t>
            </a:r>
            <a:endParaRPr/>
          </a:p>
          <a:p>
            <a:pPr indent="0" lvl="0" marL="0" rtl="0" algn="l">
              <a:spcBef>
                <a:spcPts val="0"/>
              </a:spcBef>
              <a:spcAft>
                <a:spcPts val="0"/>
              </a:spcAft>
              <a:buNone/>
            </a:pPr>
            <a:r>
              <a:rPr lang="es-419"/>
              <a:t>Before, we were giving the point coordinate and its color to the algorithm. Now we give the tweet and its emojis.</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ca260c896f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ca260c896f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c95a92e877_0_2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c95a92e877_0_2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ca260c896f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ca260c896f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Similar to the black and red points. </a:t>
            </a:r>
            <a:br>
              <a:rPr lang="es-419"/>
            </a:br>
            <a:r>
              <a:rPr lang="es-419"/>
              <a:t>As we were giving the point coordinates and its color to the algorithm, we are now giving the past sentence and the word that fits in the middle</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ca260c896f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ca260c896f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Similar to the black and red points. </a:t>
            </a:r>
            <a:br>
              <a:rPr lang="es-419">
                <a:solidFill>
                  <a:schemeClr val="dk1"/>
                </a:solidFill>
              </a:rPr>
            </a:br>
            <a:r>
              <a:rPr lang="es-419">
                <a:solidFill>
                  <a:schemeClr val="dk1"/>
                </a:solidFill>
              </a:rPr>
              <a:t>Before we were giving the point coordinates and its color to the algorithm, we are now giving the past sentence and the word that is tagged as symptom (or disease, or medicament, etc)</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ca260c896f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ca260c896f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ca260c896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ca260c896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c28d389b6e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c28d389b6e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c8a39c6ad4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c8a39c6ad4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c8a39c6ad4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c8a39c6ad4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c8a39c6ad4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c8a39c6ad4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The goal of this step is to extract the relevant parts of the text.</a:t>
            </a:r>
            <a:endParaRPr/>
          </a:p>
          <a:p>
            <a:pPr indent="0" lvl="0" marL="0" rtl="0" algn="l">
              <a:spcBef>
                <a:spcPts val="0"/>
              </a:spcBef>
              <a:spcAft>
                <a:spcPts val="0"/>
              </a:spcAft>
              <a:buNone/>
            </a:pPr>
            <a:r>
              <a:rPr lang="es-419"/>
              <a:t>We start with the full text (for example, the patient records) and we obtain from it the list of mentioned symptoms, procedures, etc (whatever we are interested in)</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c8a39c6ad4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c8a39c6ad4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c8a39c6ad4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c8a39c6ad4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gc8a39c6ad4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c8a39c6ad4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c28d389b6e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c28d389b6e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c8a39c6ad4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c8a39c6ad4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06999"/>
              </a:lnSpc>
              <a:spcBef>
                <a:spcPts val="0"/>
              </a:spcBef>
              <a:spcAft>
                <a:spcPts val="500"/>
              </a:spcAft>
              <a:buClr>
                <a:schemeClr val="dk1"/>
              </a:buClr>
              <a:buSzPts val="1100"/>
              <a:buFont typeface="Arial"/>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c95a92e877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c95a92e877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06999"/>
              </a:lnSpc>
              <a:spcBef>
                <a:spcPts val="0"/>
              </a:spcBef>
              <a:spcAft>
                <a:spcPts val="0"/>
              </a:spcAft>
              <a:buNone/>
            </a:pPr>
            <a:r>
              <a:rPr lang="es-419">
                <a:solidFill>
                  <a:schemeClr val="dk1"/>
                </a:solidFill>
                <a:latin typeface="Calibri"/>
                <a:ea typeface="Calibri"/>
                <a:cs typeface="Calibri"/>
                <a:sym typeface="Calibri"/>
              </a:rPr>
              <a:t>I have 2500 clinical case reports about the disease and evolution of patients suffering from COVID-19, oncology problems, cardiology problems, urology and many other different medical areas.</a:t>
            </a:r>
            <a:endParaRPr>
              <a:solidFill>
                <a:schemeClr val="dk1"/>
              </a:solidFill>
              <a:latin typeface="Calibri"/>
              <a:ea typeface="Calibri"/>
              <a:cs typeface="Calibri"/>
              <a:sym typeface="Calibri"/>
            </a:endParaRPr>
          </a:p>
          <a:p>
            <a:pPr indent="0" lvl="0" marL="0" rtl="0" algn="l">
              <a:lnSpc>
                <a:spcPct val="106999"/>
              </a:lnSpc>
              <a:spcBef>
                <a:spcPts val="500"/>
              </a:spcBef>
              <a:spcAft>
                <a:spcPts val="0"/>
              </a:spcAft>
              <a:buNone/>
            </a:pPr>
            <a:r>
              <a:t/>
            </a:r>
            <a:endParaRPr>
              <a:solidFill>
                <a:schemeClr val="dk1"/>
              </a:solidFill>
              <a:latin typeface="Calibri"/>
              <a:ea typeface="Calibri"/>
              <a:cs typeface="Calibri"/>
              <a:sym typeface="Calibri"/>
            </a:endParaRPr>
          </a:p>
          <a:p>
            <a:pPr indent="0" lvl="0" marL="0" rtl="0" algn="l">
              <a:lnSpc>
                <a:spcPct val="106999"/>
              </a:lnSpc>
              <a:spcBef>
                <a:spcPts val="500"/>
              </a:spcBef>
              <a:spcAft>
                <a:spcPts val="0"/>
              </a:spcAft>
              <a:buNone/>
            </a:pPr>
            <a:r>
              <a:rPr lang="es-419">
                <a:solidFill>
                  <a:schemeClr val="dk1"/>
                </a:solidFill>
                <a:latin typeface="Calibri"/>
                <a:ea typeface="Calibri"/>
                <a:cs typeface="Calibri"/>
                <a:sym typeface="Calibri"/>
              </a:rPr>
              <a:t>I am interested in studying just the ones about oncology.</a:t>
            </a:r>
            <a:endParaRPr>
              <a:solidFill>
                <a:schemeClr val="dk1"/>
              </a:solidFill>
              <a:latin typeface="Calibri"/>
              <a:ea typeface="Calibri"/>
              <a:cs typeface="Calibri"/>
              <a:sym typeface="Calibri"/>
            </a:endParaRPr>
          </a:p>
          <a:p>
            <a:pPr indent="0" lvl="0" marL="0" rtl="0" algn="l">
              <a:lnSpc>
                <a:spcPct val="106999"/>
              </a:lnSpc>
              <a:spcBef>
                <a:spcPts val="500"/>
              </a:spcBef>
              <a:spcAft>
                <a:spcPts val="0"/>
              </a:spcAft>
              <a:buNone/>
            </a:pPr>
            <a:r>
              <a:rPr lang="es-419">
                <a:solidFill>
                  <a:schemeClr val="dk1"/>
                </a:solidFill>
                <a:latin typeface="Calibri"/>
                <a:ea typeface="Calibri"/>
                <a:cs typeface="Calibri"/>
                <a:sym typeface="Calibri"/>
              </a:rPr>
              <a:t>I do not know how many of them are about oncology. I do not know what are the other medical areas that I need to discard. I do not know which types of cancer my clinical reports talk about… I only know that, within the 2500 clinical case reports, there are some about oncology.</a:t>
            </a:r>
            <a:endParaRPr>
              <a:solidFill>
                <a:schemeClr val="dk1"/>
              </a:solidFill>
              <a:latin typeface="Calibri"/>
              <a:ea typeface="Calibri"/>
              <a:cs typeface="Calibri"/>
              <a:sym typeface="Calibri"/>
            </a:endParaRPr>
          </a:p>
          <a:p>
            <a:pPr indent="0" lvl="0" marL="0" rtl="0" algn="l">
              <a:lnSpc>
                <a:spcPct val="106999"/>
              </a:lnSpc>
              <a:spcBef>
                <a:spcPts val="500"/>
              </a:spcBef>
              <a:spcAft>
                <a:spcPts val="0"/>
              </a:spcAft>
              <a:buNone/>
            </a:pPr>
            <a:r>
              <a:rPr lang="es-419">
                <a:solidFill>
                  <a:schemeClr val="dk1"/>
                </a:solidFill>
                <a:latin typeface="Calibri"/>
                <a:ea typeface="Calibri"/>
                <a:cs typeface="Calibri"/>
                <a:sym typeface="Calibri"/>
              </a:rPr>
              <a:t> </a:t>
            </a:r>
            <a:endParaRPr>
              <a:solidFill>
                <a:schemeClr val="dk1"/>
              </a:solidFill>
              <a:latin typeface="Calibri"/>
              <a:ea typeface="Calibri"/>
              <a:cs typeface="Calibri"/>
              <a:sym typeface="Calibri"/>
            </a:endParaRPr>
          </a:p>
          <a:p>
            <a:pPr indent="0" lvl="0" marL="0" rtl="0" algn="l">
              <a:lnSpc>
                <a:spcPct val="106999"/>
              </a:lnSpc>
              <a:spcBef>
                <a:spcPts val="500"/>
              </a:spcBef>
              <a:spcAft>
                <a:spcPts val="500"/>
              </a:spcAft>
              <a:buNone/>
            </a:pPr>
            <a:r>
              <a:rPr lang="es-419">
                <a:solidFill>
                  <a:schemeClr val="dk1"/>
                </a:solidFill>
                <a:latin typeface="Calibri"/>
                <a:ea typeface="Calibri"/>
                <a:cs typeface="Calibri"/>
                <a:sym typeface="Calibri"/>
              </a:rPr>
              <a:t>Obviously, I do not want to read the 2500 documents before starting to study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c95a92e877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c95a92e877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06999"/>
              </a:lnSpc>
              <a:spcBef>
                <a:spcPts val="0"/>
              </a:spcBef>
              <a:spcAft>
                <a:spcPts val="50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c95a92e877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c95a92e877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06999"/>
              </a:lnSpc>
              <a:spcBef>
                <a:spcPts val="0"/>
              </a:spcBef>
              <a:spcAft>
                <a:spcPts val="50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c95a92e87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c95a92e87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06999"/>
              </a:lnSpc>
              <a:spcBef>
                <a:spcPts val="0"/>
              </a:spcBef>
              <a:spcAft>
                <a:spcPts val="50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c95a92e877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2" name="Google Shape;402;gc95a92e877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06999"/>
              </a:lnSpc>
              <a:spcBef>
                <a:spcPts val="0"/>
              </a:spcBef>
              <a:spcAft>
                <a:spcPts val="50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gc95a92e877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9" name="Google Shape;409;gc95a92e877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06999"/>
              </a:lnSpc>
              <a:spcBef>
                <a:spcPts val="0"/>
              </a:spcBef>
              <a:spcAft>
                <a:spcPts val="50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gc95a92e877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7" name="Google Shape;417;gc95a92e877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06999"/>
              </a:lnSpc>
              <a:spcBef>
                <a:spcPts val="0"/>
              </a:spcBef>
              <a:spcAft>
                <a:spcPts val="500"/>
              </a:spcAft>
              <a:buNone/>
            </a:pPr>
            <a:r>
              <a:rPr lang="es-419">
                <a:solidFill>
                  <a:schemeClr val="dk1"/>
                </a:solidFill>
                <a:latin typeface="Calibri"/>
                <a:ea typeface="Calibri"/>
                <a:cs typeface="Calibri"/>
                <a:sym typeface="Calibri"/>
              </a:rPr>
              <a:t>This is a the most common problem in Machine Learning! I do not have past data to learn from. Or I have very few data to learn from</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gc95a92e877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7" name="Google Shape;427;gc95a92e877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06999"/>
              </a:lnSpc>
              <a:spcBef>
                <a:spcPts val="0"/>
              </a:spcBef>
              <a:spcAft>
                <a:spcPts val="50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gc28d389b6e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gc28d389b6e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gc95a92e877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6" name="Google Shape;436;gc95a92e877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06999"/>
              </a:lnSpc>
              <a:spcBef>
                <a:spcPts val="0"/>
              </a:spcBef>
              <a:spcAft>
                <a:spcPts val="50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gc95a92e877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2" name="Google Shape;442;gc95a92e877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06999"/>
              </a:lnSpc>
              <a:spcBef>
                <a:spcPts val="0"/>
              </a:spcBef>
              <a:spcAft>
                <a:spcPts val="500"/>
              </a:spcAft>
              <a:buNone/>
            </a:pPr>
            <a:r>
              <a:rPr lang="es-419"/>
              <a:t>Those problems are solved (at least partially and if you do it well) with Machine Learning approaches to Named Entity Recognition.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c95a92e877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8" name="Google Shape;448;gc95a92e877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06999"/>
              </a:lnSpc>
              <a:spcBef>
                <a:spcPts val="0"/>
              </a:spcBef>
              <a:spcAft>
                <a:spcPts val="500"/>
              </a:spcAft>
              <a:buNone/>
            </a:pPr>
            <a:r>
              <a:rPr lang="es-419">
                <a:solidFill>
                  <a:schemeClr val="dk1"/>
                </a:solidFill>
              </a:rPr>
              <a:t>Machine Learning, and particularly Deep Learning, systems can learn patterns from the text that a human does not guess. Top-performing models take into account the words, the context in which they are appearing in the new sentence, the context in which they usually appear in literature, information about its meaning, etc.</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gc95a92e877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9" name="Google Shape;469;gc95a92e877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06999"/>
              </a:lnSpc>
              <a:spcBef>
                <a:spcPts val="0"/>
              </a:spcBef>
              <a:spcAft>
                <a:spcPts val="50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gc28d389b6e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3" name="Google Shape;483;gc28d389b6e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gc28d389b6e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9" name="Google Shape;489;gc28d389b6e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gc28d389b6e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5" name="Google Shape;495;gc28d389b6e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gc28d389b6e_0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6" name="Google Shape;506;gc28d389b6e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gc95a92e877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4" name="Google Shape;514;gc95a92e877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 name="Shape 526"/>
        <p:cNvGrpSpPr/>
        <p:nvPr/>
      </p:nvGrpSpPr>
      <p:grpSpPr>
        <a:xfrm>
          <a:off x="0" y="0"/>
          <a:ext cx="0" cy="0"/>
          <a:chOff x="0" y="0"/>
          <a:chExt cx="0" cy="0"/>
        </a:xfrm>
      </p:grpSpPr>
      <p:sp>
        <p:nvSpPr>
          <p:cNvPr id="527" name="Google Shape;527;gc95a92e877_0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8" name="Google Shape;528;gc95a92e877_0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c95a92e877_0_1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c95a92e877_0_1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 name="Shape 543"/>
        <p:cNvGrpSpPr/>
        <p:nvPr/>
      </p:nvGrpSpPr>
      <p:grpSpPr>
        <a:xfrm>
          <a:off x="0" y="0"/>
          <a:ext cx="0" cy="0"/>
          <a:chOff x="0" y="0"/>
          <a:chExt cx="0" cy="0"/>
        </a:xfrm>
      </p:grpSpPr>
      <p:sp>
        <p:nvSpPr>
          <p:cNvPr id="544" name="Google Shape;544;gc9829d5d19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5" name="Google Shape;545;gc9829d5d19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9" name="Shape 549"/>
        <p:cNvGrpSpPr/>
        <p:nvPr/>
      </p:nvGrpSpPr>
      <p:grpSpPr>
        <a:xfrm>
          <a:off x="0" y="0"/>
          <a:ext cx="0" cy="0"/>
          <a:chOff x="0" y="0"/>
          <a:chExt cx="0" cy="0"/>
        </a:xfrm>
      </p:grpSpPr>
      <p:sp>
        <p:nvSpPr>
          <p:cNvPr id="550" name="Google Shape;550;gc9829d5d19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1" name="Google Shape;551;gc9829d5d19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 name="Shape 574"/>
        <p:cNvGrpSpPr/>
        <p:nvPr/>
      </p:nvGrpSpPr>
      <p:grpSpPr>
        <a:xfrm>
          <a:off x="0" y="0"/>
          <a:ext cx="0" cy="0"/>
          <a:chOff x="0" y="0"/>
          <a:chExt cx="0" cy="0"/>
        </a:xfrm>
      </p:grpSpPr>
      <p:sp>
        <p:nvSpPr>
          <p:cNvPr id="575" name="Google Shape;575;gc9829d5d19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6" name="Google Shape;576;gc9829d5d19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ca260c896f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ca260c896f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c676383209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c676383209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c95a92e877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c95a92e877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c676383209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c676383209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jpg"/><Relationship Id="rId3" Type="http://schemas.openxmlformats.org/officeDocument/2006/relationships/image" Target="../media/image5.jp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ortada">
  <p:cSld name="Portada">
    <p:bg>
      <p:bgPr>
        <a:blipFill>
          <a:blip r:embed="rId2">
            <a:alphaModFix/>
          </a:blip>
          <a:stretch>
            <a:fillRect/>
          </a:stretch>
        </a:blipFill>
      </p:bgPr>
    </p:bg>
    <p:spTree>
      <p:nvGrpSpPr>
        <p:cNvPr id="8" name="Shape 8"/>
        <p:cNvGrpSpPr/>
        <p:nvPr/>
      </p:nvGrpSpPr>
      <p:grpSpPr>
        <a:xfrm>
          <a:off x="0" y="0"/>
          <a:ext cx="0" cy="0"/>
          <a:chOff x="0" y="0"/>
          <a:chExt cx="0" cy="0"/>
        </a:xfrm>
      </p:grpSpPr>
      <p:sp>
        <p:nvSpPr>
          <p:cNvPr id="9" name="Google Shape;9;p2"/>
          <p:cNvSpPr/>
          <p:nvPr/>
        </p:nvSpPr>
        <p:spPr>
          <a:xfrm>
            <a:off x="3048000" y="4571764"/>
            <a:ext cx="6096000" cy="365700"/>
          </a:xfrm>
          <a:prstGeom prst="rect">
            <a:avLst/>
          </a:prstGeom>
          <a:solidFill>
            <a:schemeClr val="lt1">
              <a:alpha val="74900"/>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10" name="Google Shape;10;p2"/>
          <p:cNvSpPr/>
          <p:nvPr/>
        </p:nvSpPr>
        <p:spPr>
          <a:xfrm>
            <a:off x="1" y="4571764"/>
            <a:ext cx="3048000" cy="365700"/>
          </a:xfrm>
          <a:prstGeom prst="rect">
            <a:avLst/>
          </a:prstGeom>
          <a:solidFill>
            <a:srgbClr val="004890">
              <a:alpha val="4980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200" u="none" cap="none" strike="noStrike">
              <a:solidFill>
                <a:schemeClr val="lt1"/>
              </a:solidFill>
              <a:latin typeface="Calibri"/>
              <a:ea typeface="Calibri"/>
              <a:cs typeface="Calibri"/>
              <a:sym typeface="Calibri"/>
            </a:endParaRPr>
          </a:p>
        </p:txBody>
      </p:sp>
      <p:sp>
        <p:nvSpPr>
          <p:cNvPr id="11" name="Google Shape;11;p2"/>
          <p:cNvSpPr txBox="1"/>
          <p:nvPr>
            <p:ph type="ctrTitle"/>
          </p:nvPr>
        </p:nvSpPr>
        <p:spPr>
          <a:xfrm>
            <a:off x="3722917" y="1223797"/>
            <a:ext cx="5026800" cy="22491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Clr>
                <a:srgbClr val="004890"/>
              </a:buClr>
              <a:buSzPts val="3900"/>
              <a:buFont typeface="Calibri"/>
              <a:buNone/>
              <a:defRPr b="1" sz="3900">
                <a:solidFill>
                  <a:srgbClr val="004890"/>
                </a:solidFill>
                <a:latin typeface="Calibri"/>
                <a:ea typeface="Calibri"/>
                <a:cs typeface="Calibri"/>
                <a:sym typeface="Calibri"/>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2" name="Google Shape;12;p2"/>
          <p:cNvSpPr txBox="1"/>
          <p:nvPr>
            <p:ph idx="1" type="subTitle"/>
          </p:nvPr>
        </p:nvSpPr>
        <p:spPr>
          <a:xfrm>
            <a:off x="3722917" y="3571875"/>
            <a:ext cx="5026800" cy="8145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800"/>
              </a:spcBef>
              <a:spcAft>
                <a:spcPts val="0"/>
              </a:spcAft>
              <a:buClr>
                <a:schemeClr val="dk1"/>
              </a:buClr>
              <a:buSzPts val="2400"/>
              <a:buNone/>
              <a:defRPr sz="2400">
                <a:solidFill>
                  <a:schemeClr val="dk1"/>
                </a:solidFill>
              </a:defRPr>
            </a:lvl1pPr>
            <a:lvl2pPr lvl="1" rtl="0" algn="ctr">
              <a:lnSpc>
                <a:spcPct val="90000"/>
              </a:lnSpc>
              <a:spcBef>
                <a:spcPts val="400"/>
              </a:spcBef>
              <a:spcAft>
                <a:spcPts val="0"/>
              </a:spcAft>
              <a:buClr>
                <a:schemeClr val="dk1"/>
              </a:buClr>
              <a:buSzPts val="1500"/>
              <a:buNone/>
              <a:defRPr sz="15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200"/>
              <a:buNone/>
              <a:defRPr sz="1200"/>
            </a:lvl4pPr>
            <a:lvl5pPr lvl="4" rtl="0" algn="ctr">
              <a:lnSpc>
                <a:spcPct val="90000"/>
              </a:lnSpc>
              <a:spcBef>
                <a:spcPts val="400"/>
              </a:spcBef>
              <a:spcAft>
                <a:spcPts val="0"/>
              </a:spcAft>
              <a:buClr>
                <a:schemeClr val="dk1"/>
              </a:buClr>
              <a:buSzPts val="1200"/>
              <a:buNone/>
              <a:defRPr sz="1200"/>
            </a:lvl5pPr>
            <a:lvl6pPr lvl="5" rtl="0" algn="ctr">
              <a:lnSpc>
                <a:spcPct val="90000"/>
              </a:lnSpc>
              <a:spcBef>
                <a:spcPts val="400"/>
              </a:spcBef>
              <a:spcAft>
                <a:spcPts val="0"/>
              </a:spcAft>
              <a:buClr>
                <a:schemeClr val="dk1"/>
              </a:buClr>
              <a:buSzPts val="1200"/>
              <a:buNone/>
              <a:defRPr sz="1200"/>
            </a:lvl6pPr>
            <a:lvl7pPr lvl="6" rtl="0" algn="ctr">
              <a:lnSpc>
                <a:spcPct val="90000"/>
              </a:lnSpc>
              <a:spcBef>
                <a:spcPts val="400"/>
              </a:spcBef>
              <a:spcAft>
                <a:spcPts val="0"/>
              </a:spcAft>
              <a:buClr>
                <a:schemeClr val="dk1"/>
              </a:buClr>
              <a:buSzPts val="1200"/>
              <a:buNone/>
              <a:defRPr sz="1200"/>
            </a:lvl7pPr>
            <a:lvl8pPr lvl="7" rtl="0" algn="ctr">
              <a:lnSpc>
                <a:spcPct val="90000"/>
              </a:lnSpc>
              <a:spcBef>
                <a:spcPts val="400"/>
              </a:spcBef>
              <a:spcAft>
                <a:spcPts val="0"/>
              </a:spcAft>
              <a:buClr>
                <a:schemeClr val="dk1"/>
              </a:buClr>
              <a:buSzPts val="1200"/>
              <a:buNone/>
              <a:defRPr sz="1200"/>
            </a:lvl8pPr>
            <a:lvl9pPr lvl="8" rtl="0" algn="ctr">
              <a:lnSpc>
                <a:spcPct val="90000"/>
              </a:lnSpc>
              <a:spcBef>
                <a:spcPts val="400"/>
              </a:spcBef>
              <a:spcAft>
                <a:spcPts val="0"/>
              </a:spcAft>
              <a:buClr>
                <a:schemeClr val="dk1"/>
              </a:buClr>
              <a:buSzPts val="1200"/>
              <a:buNone/>
              <a:defRPr sz="1200"/>
            </a:lvl9pPr>
          </a:lstStyle>
          <a:p/>
        </p:txBody>
      </p:sp>
      <p:sp>
        <p:nvSpPr>
          <p:cNvPr id="13" name="Google Shape;13;p2"/>
          <p:cNvSpPr txBox="1"/>
          <p:nvPr>
            <p:ph idx="2" type="body"/>
          </p:nvPr>
        </p:nvSpPr>
        <p:spPr>
          <a:xfrm>
            <a:off x="244476" y="4571764"/>
            <a:ext cx="2441700" cy="365700"/>
          </a:xfrm>
          <a:prstGeom prst="rect">
            <a:avLst/>
          </a:prstGeom>
          <a:noFill/>
          <a:ln>
            <a:noFill/>
          </a:ln>
        </p:spPr>
        <p:txBody>
          <a:bodyPr anchorCtr="0" anchor="ctr" bIns="34275" lIns="68575" spcFirstLastPara="1" rIns="68575" wrap="square" tIns="34275">
            <a:noAutofit/>
          </a:bodyPr>
          <a:lstStyle>
            <a:lvl1pPr indent="-228600" lvl="0" marL="457200" rtl="0" algn="ctr">
              <a:lnSpc>
                <a:spcPct val="90000"/>
              </a:lnSpc>
              <a:spcBef>
                <a:spcPts val="800"/>
              </a:spcBef>
              <a:spcAft>
                <a:spcPts val="0"/>
              </a:spcAft>
              <a:buClr>
                <a:schemeClr val="lt1"/>
              </a:buClr>
              <a:buSzPts val="1800"/>
              <a:buNone/>
              <a:defRPr>
                <a:solidFill>
                  <a:schemeClr val="lt1"/>
                </a:solidFill>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4" name="Google Shape;14;p2"/>
          <p:cNvSpPr txBox="1"/>
          <p:nvPr>
            <p:ph idx="3" type="body"/>
          </p:nvPr>
        </p:nvSpPr>
        <p:spPr>
          <a:xfrm>
            <a:off x="3722916" y="4571764"/>
            <a:ext cx="5026800" cy="365700"/>
          </a:xfrm>
          <a:prstGeom prst="rect">
            <a:avLst/>
          </a:prstGeom>
          <a:noFill/>
          <a:ln>
            <a:noFill/>
          </a:ln>
        </p:spPr>
        <p:txBody>
          <a:bodyPr anchorCtr="0" anchor="ctr" bIns="34275" lIns="68575" spcFirstLastPara="1" rIns="68575" wrap="square" tIns="34275">
            <a:noAutofit/>
          </a:bodyPr>
          <a:lstStyle>
            <a:lvl1pPr indent="-228600" lvl="0" marL="457200" rtl="0" algn="l">
              <a:lnSpc>
                <a:spcPct val="90000"/>
              </a:lnSpc>
              <a:spcBef>
                <a:spcPts val="800"/>
              </a:spcBef>
              <a:spcAft>
                <a:spcPts val="0"/>
              </a:spcAft>
              <a:buClr>
                <a:srgbClr val="004890"/>
              </a:buClr>
              <a:buSzPts val="1800"/>
              <a:buNone/>
              <a:defRPr>
                <a:solidFill>
                  <a:srgbClr val="004890"/>
                </a:solidFill>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p:cSld name="Título y objetos">
    <p:bg>
      <p:bgPr>
        <a:blipFill>
          <a:blip r:embed="rId2">
            <a:alphaModFix/>
          </a:blip>
          <a:stretch>
            <a:fillRect/>
          </a:stretch>
        </a:blipFill>
      </p:bgPr>
    </p:bg>
    <p:spTree>
      <p:nvGrpSpPr>
        <p:cNvPr id="15" name="Shape 15"/>
        <p:cNvGrpSpPr/>
        <p:nvPr/>
      </p:nvGrpSpPr>
      <p:grpSpPr>
        <a:xfrm>
          <a:off x="0" y="0"/>
          <a:ext cx="0" cy="0"/>
          <a:chOff x="0" y="0"/>
          <a:chExt cx="0" cy="0"/>
        </a:xfrm>
      </p:grpSpPr>
      <p:sp>
        <p:nvSpPr>
          <p:cNvPr id="16" name="Google Shape;16;p3"/>
          <p:cNvSpPr txBox="1"/>
          <p:nvPr>
            <p:ph type="title"/>
          </p:nvPr>
        </p:nvSpPr>
        <p:spPr>
          <a:xfrm>
            <a:off x="0" y="192051"/>
            <a:ext cx="9144000" cy="600600"/>
          </a:xfrm>
          <a:prstGeom prst="rect">
            <a:avLst/>
          </a:prstGeom>
          <a:noFill/>
          <a:ln>
            <a:noFill/>
          </a:ln>
        </p:spPr>
        <p:txBody>
          <a:bodyPr anchorCtr="0" anchor="t" bIns="34275" lIns="68575" spcFirstLastPara="1" rIns="68575" wrap="square" tIns="34275">
            <a:noAutofit/>
          </a:bodyPr>
          <a:lstStyle>
            <a:lvl1pPr lvl="0" rtl="0" algn="ctr">
              <a:lnSpc>
                <a:spcPct val="90000"/>
              </a:lnSpc>
              <a:spcBef>
                <a:spcPts val="0"/>
              </a:spcBef>
              <a:spcAft>
                <a:spcPts val="0"/>
              </a:spcAft>
              <a:buClr>
                <a:srgbClr val="124484"/>
              </a:buClr>
              <a:buSzPts val="3000"/>
              <a:buFont typeface="Calibri"/>
              <a:buNone/>
              <a:defRPr b="1"/>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7" name="Google Shape;17;p3"/>
          <p:cNvSpPr txBox="1"/>
          <p:nvPr>
            <p:ph idx="1" type="body"/>
          </p:nvPr>
        </p:nvSpPr>
        <p:spPr>
          <a:xfrm>
            <a:off x="452743" y="1135856"/>
            <a:ext cx="8238600" cy="3496800"/>
          </a:xfrm>
          <a:prstGeom prst="rect">
            <a:avLst/>
          </a:prstGeom>
          <a:noFill/>
          <a:ln>
            <a:noFill/>
          </a:ln>
        </p:spPr>
        <p:txBody>
          <a:bodyPr anchorCtr="0" anchor="t" bIns="34275" lIns="68575" spcFirstLastPara="1" rIns="68575" wrap="square" tIns="34275">
            <a:noAutofit/>
          </a:bodyPr>
          <a:lstStyle>
            <a:lvl1pPr indent="-323850" lvl="0" marL="457200" rtl="0" algn="l">
              <a:lnSpc>
                <a:spcPct val="90000"/>
              </a:lnSpc>
              <a:spcBef>
                <a:spcPts val="800"/>
              </a:spcBef>
              <a:spcAft>
                <a:spcPts val="0"/>
              </a:spcAft>
              <a:buClr>
                <a:schemeClr val="dk1"/>
              </a:buClr>
              <a:buSzPts val="1500"/>
              <a:buChar char="•"/>
              <a:defRPr sz="1500"/>
            </a:lvl1pPr>
            <a:lvl2pPr indent="-317500" lvl="1" marL="914400" rtl="0" algn="l">
              <a:lnSpc>
                <a:spcPct val="90000"/>
              </a:lnSpc>
              <a:spcBef>
                <a:spcPts val="400"/>
              </a:spcBef>
              <a:spcAft>
                <a:spcPts val="0"/>
              </a:spcAft>
              <a:buClr>
                <a:schemeClr val="dk1"/>
              </a:buClr>
              <a:buSzPts val="1400"/>
              <a:buChar char="•"/>
              <a:defRPr sz="1400"/>
            </a:lvl2pPr>
            <a:lvl3pPr indent="-304800" lvl="2" marL="1371600" rtl="0" algn="l">
              <a:lnSpc>
                <a:spcPct val="90000"/>
              </a:lnSpc>
              <a:spcBef>
                <a:spcPts val="400"/>
              </a:spcBef>
              <a:spcAft>
                <a:spcPts val="0"/>
              </a:spcAft>
              <a:buClr>
                <a:schemeClr val="dk1"/>
              </a:buClr>
              <a:buSzPts val="1200"/>
              <a:buChar char="•"/>
              <a:defRPr sz="1200"/>
            </a:lvl3pPr>
            <a:lvl4pPr indent="-304800" lvl="3" marL="1828800" rtl="0" algn="l">
              <a:lnSpc>
                <a:spcPct val="90000"/>
              </a:lnSpc>
              <a:spcBef>
                <a:spcPts val="400"/>
              </a:spcBef>
              <a:spcAft>
                <a:spcPts val="0"/>
              </a:spcAft>
              <a:buClr>
                <a:schemeClr val="dk1"/>
              </a:buClr>
              <a:buSzPts val="1200"/>
              <a:buChar char="•"/>
              <a:defRPr sz="1200"/>
            </a:lvl4pPr>
            <a:lvl5pPr indent="-304800" lvl="4" marL="2286000" rtl="0" algn="l">
              <a:lnSpc>
                <a:spcPct val="90000"/>
              </a:lnSpc>
              <a:spcBef>
                <a:spcPts val="400"/>
              </a:spcBef>
              <a:spcAft>
                <a:spcPts val="0"/>
              </a:spcAft>
              <a:buClr>
                <a:schemeClr val="dk1"/>
              </a:buClr>
              <a:buSzPts val="1200"/>
              <a:buChar char="•"/>
              <a:defRPr sz="1200"/>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raportada">
  <p:cSld name="Contraportada">
    <p:bg>
      <p:bgPr>
        <a:blipFill>
          <a:blip r:embed="rId2">
            <a:alphaModFix/>
          </a:blip>
          <a:stretch>
            <a:fillRect/>
          </a:stretch>
        </a:blipFill>
      </p:bgPr>
    </p:bg>
    <p:spTree>
      <p:nvGrpSpPr>
        <p:cNvPr id="18" name="Shape 18"/>
        <p:cNvGrpSpPr/>
        <p:nvPr/>
      </p:nvGrpSpPr>
      <p:grpSpPr>
        <a:xfrm>
          <a:off x="0" y="0"/>
          <a:ext cx="0" cy="0"/>
          <a:chOff x="0" y="0"/>
          <a:chExt cx="0" cy="0"/>
        </a:xfrm>
      </p:grpSpPr>
      <p:sp>
        <p:nvSpPr>
          <p:cNvPr id="19" name="Google Shape;19;p4"/>
          <p:cNvSpPr/>
          <p:nvPr/>
        </p:nvSpPr>
        <p:spPr>
          <a:xfrm>
            <a:off x="3048000" y="4571764"/>
            <a:ext cx="6096000" cy="365700"/>
          </a:xfrm>
          <a:prstGeom prst="rect">
            <a:avLst/>
          </a:prstGeom>
          <a:solidFill>
            <a:schemeClr val="lt1">
              <a:alpha val="74900"/>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0" name="Google Shape;20;p4"/>
          <p:cNvSpPr txBox="1"/>
          <p:nvPr>
            <p:ph type="ctrTitle"/>
          </p:nvPr>
        </p:nvSpPr>
        <p:spPr>
          <a:xfrm>
            <a:off x="3722917" y="1223797"/>
            <a:ext cx="5026800" cy="22491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Clr>
                <a:srgbClr val="004890"/>
              </a:buClr>
              <a:buSzPts val="6000"/>
              <a:buFont typeface="Calibri"/>
              <a:buNone/>
              <a:defRPr b="1" sz="6000">
                <a:solidFill>
                  <a:srgbClr val="004890"/>
                </a:solidFill>
                <a:latin typeface="Calibri"/>
                <a:ea typeface="Calibri"/>
                <a:cs typeface="Calibri"/>
                <a:sym typeface="Calibri"/>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21" name="Google Shape;21;p4"/>
          <p:cNvSpPr txBox="1"/>
          <p:nvPr>
            <p:ph idx="1" type="subTitle"/>
          </p:nvPr>
        </p:nvSpPr>
        <p:spPr>
          <a:xfrm>
            <a:off x="3722917" y="3675106"/>
            <a:ext cx="5026800" cy="6171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800"/>
              </a:spcBef>
              <a:spcAft>
                <a:spcPts val="0"/>
              </a:spcAft>
              <a:buClr>
                <a:schemeClr val="dk1"/>
              </a:buClr>
              <a:buSzPts val="2400"/>
              <a:buNone/>
              <a:defRPr sz="2400">
                <a:solidFill>
                  <a:schemeClr val="dk1"/>
                </a:solidFill>
              </a:defRPr>
            </a:lvl1pPr>
            <a:lvl2pPr lvl="1" rtl="0" algn="ctr">
              <a:lnSpc>
                <a:spcPct val="90000"/>
              </a:lnSpc>
              <a:spcBef>
                <a:spcPts val="400"/>
              </a:spcBef>
              <a:spcAft>
                <a:spcPts val="0"/>
              </a:spcAft>
              <a:buClr>
                <a:schemeClr val="dk1"/>
              </a:buClr>
              <a:buSzPts val="1500"/>
              <a:buNone/>
              <a:defRPr sz="15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200"/>
              <a:buNone/>
              <a:defRPr sz="1200"/>
            </a:lvl4pPr>
            <a:lvl5pPr lvl="4" rtl="0" algn="ctr">
              <a:lnSpc>
                <a:spcPct val="90000"/>
              </a:lnSpc>
              <a:spcBef>
                <a:spcPts val="400"/>
              </a:spcBef>
              <a:spcAft>
                <a:spcPts val="0"/>
              </a:spcAft>
              <a:buClr>
                <a:schemeClr val="dk1"/>
              </a:buClr>
              <a:buSzPts val="1200"/>
              <a:buNone/>
              <a:defRPr sz="1200"/>
            </a:lvl5pPr>
            <a:lvl6pPr lvl="5" rtl="0" algn="ctr">
              <a:lnSpc>
                <a:spcPct val="90000"/>
              </a:lnSpc>
              <a:spcBef>
                <a:spcPts val="400"/>
              </a:spcBef>
              <a:spcAft>
                <a:spcPts val="0"/>
              </a:spcAft>
              <a:buClr>
                <a:schemeClr val="dk1"/>
              </a:buClr>
              <a:buSzPts val="1200"/>
              <a:buNone/>
              <a:defRPr sz="1200"/>
            </a:lvl6pPr>
            <a:lvl7pPr lvl="6" rtl="0" algn="ctr">
              <a:lnSpc>
                <a:spcPct val="90000"/>
              </a:lnSpc>
              <a:spcBef>
                <a:spcPts val="400"/>
              </a:spcBef>
              <a:spcAft>
                <a:spcPts val="0"/>
              </a:spcAft>
              <a:buClr>
                <a:schemeClr val="dk1"/>
              </a:buClr>
              <a:buSzPts val="1200"/>
              <a:buNone/>
              <a:defRPr sz="1200"/>
            </a:lvl7pPr>
            <a:lvl8pPr lvl="7" rtl="0" algn="ctr">
              <a:lnSpc>
                <a:spcPct val="90000"/>
              </a:lnSpc>
              <a:spcBef>
                <a:spcPts val="400"/>
              </a:spcBef>
              <a:spcAft>
                <a:spcPts val="0"/>
              </a:spcAft>
              <a:buClr>
                <a:schemeClr val="dk1"/>
              </a:buClr>
              <a:buSzPts val="1200"/>
              <a:buNone/>
              <a:defRPr sz="1200"/>
            </a:lvl8pPr>
            <a:lvl9pPr lvl="8" rtl="0" algn="ctr">
              <a:lnSpc>
                <a:spcPct val="90000"/>
              </a:lnSpc>
              <a:spcBef>
                <a:spcPts val="400"/>
              </a:spcBef>
              <a:spcAft>
                <a:spcPts val="0"/>
              </a:spcAft>
              <a:buClr>
                <a:schemeClr val="dk1"/>
              </a:buClr>
              <a:buSzPts val="1200"/>
              <a:buNone/>
              <a:defRPr sz="1200"/>
            </a:lvl9pPr>
          </a:lstStyle>
          <a:p/>
        </p:txBody>
      </p:sp>
      <p:sp>
        <p:nvSpPr>
          <p:cNvPr id="22" name="Google Shape;22;p4"/>
          <p:cNvSpPr/>
          <p:nvPr/>
        </p:nvSpPr>
        <p:spPr>
          <a:xfrm>
            <a:off x="1" y="4571764"/>
            <a:ext cx="3048000" cy="365700"/>
          </a:xfrm>
          <a:prstGeom prst="rect">
            <a:avLst/>
          </a:prstGeom>
          <a:solidFill>
            <a:srgbClr val="004890">
              <a:alpha val="4980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200">
              <a:solidFill>
                <a:schemeClr val="lt1"/>
              </a:solidFill>
              <a:latin typeface="Calibri"/>
              <a:ea typeface="Calibri"/>
              <a:cs typeface="Calibri"/>
              <a:sym typeface="Calibri"/>
            </a:endParaRPr>
          </a:p>
        </p:txBody>
      </p:sp>
      <p:sp>
        <p:nvSpPr>
          <p:cNvPr id="23" name="Google Shape;23;p4"/>
          <p:cNvSpPr txBox="1"/>
          <p:nvPr>
            <p:ph idx="2" type="body"/>
          </p:nvPr>
        </p:nvSpPr>
        <p:spPr>
          <a:xfrm>
            <a:off x="3722916" y="4571764"/>
            <a:ext cx="5026800" cy="365700"/>
          </a:xfrm>
          <a:prstGeom prst="rect">
            <a:avLst/>
          </a:prstGeom>
          <a:noFill/>
          <a:ln>
            <a:noFill/>
          </a:ln>
        </p:spPr>
        <p:txBody>
          <a:bodyPr anchorCtr="0" anchor="ctr" bIns="34275" lIns="68575" spcFirstLastPara="1" rIns="68575" wrap="square" tIns="34275">
            <a:noAutofit/>
          </a:bodyPr>
          <a:lstStyle>
            <a:lvl1pPr indent="-228600" lvl="0" marL="457200" rtl="0" algn="l">
              <a:lnSpc>
                <a:spcPct val="90000"/>
              </a:lnSpc>
              <a:spcBef>
                <a:spcPts val="800"/>
              </a:spcBef>
              <a:spcAft>
                <a:spcPts val="0"/>
              </a:spcAft>
              <a:buClr>
                <a:srgbClr val="004890"/>
              </a:buClr>
              <a:buSzPts val="1800"/>
              <a:buNone/>
              <a:defRPr>
                <a:solidFill>
                  <a:srgbClr val="004890"/>
                </a:solidFill>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subtítulo y objetos">
  <p:cSld name="Título, subtítulo y objetos">
    <p:bg>
      <p:bgPr>
        <a:blipFill>
          <a:blip r:embed="rId2">
            <a:alphaModFix/>
          </a:blip>
          <a:stretch>
            <a:fillRect/>
          </a:stretch>
        </a:blipFill>
      </p:bgPr>
    </p:bg>
    <p:spTree>
      <p:nvGrpSpPr>
        <p:cNvPr id="24" name="Shape 24"/>
        <p:cNvGrpSpPr/>
        <p:nvPr/>
      </p:nvGrpSpPr>
      <p:grpSpPr>
        <a:xfrm>
          <a:off x="0" y="0"/>
          <a:ext cx="0" cy="0"/>
          <a:chOff x="0" y="0"/>
          <a:chExt cx="0" cy="0"/>
        </a:xfrm>
      </p:grpSpPr>
      <p:sp>
        <p:nvSpPr>
          <p:cNvPr id="25" name="Google Shape;25;p5"/>
          <p:cNvSpPr txBox="1"/>
          <p:nvPr>
            <p:ph type="title"/>
          </p:nvPr>
        </p:nvSpPr>
        <p:spPr>
          <a:xfrm>
            <a:off x="0" y="192051"/>
            <a:ext cx="9144000" cy="600600"/>
          </a:xfrm>
          <a:prstGeom prst="rect">
            <a:avLst/>
          </a:prstGeom>
          <a:noFill/>
          <a:ln>
            <a:noFill/>
          </a:ln>
        </p:spPr>
        <p:txBody>
          <a:bodyPr anchorCtr="0" anchor="t" bIns="34275" lIns="68575" spcFirstLastPara="1" rIns="68575" wrap="square" tIns="34275">
            <a:noAutofit/>
          </a:bodyPr>
          <a:lstStyle>
            <a:lvl1pPr lvl="0" rtl="0" algn="ctr">
              <a:lnSpc>
                <a:spcPct val="90000"/>
              </a:lnSpc>
              <a:spcBef>
                <a:spcPts val="0"/>
              </a:spcBef>
              <a:spcAft>
                <a:spcPts val="0"/>
              </a:spcAft>
              <a:buClr>
                <a:srgbClr val="124484"/>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26" name="Google Shape;26;p5"/>
          <p:cNvSpPr txBox="1"/>
          <p:nvPr>
            <p:ph idx="1" type="body"/>
          </p:nvPr>
        </p:nvSpPr>
        <p:spPr>
          <a:xfrm>
            <a:off x="446714" y="1177058"/>
            <a:ext cx="8247600" cy="3424800"/>
          </a:xfrm>
          <a:prstGeom prst="rect">
            <a:avLst/>
          </a:prstGeom>
          <a:noFill/>
          <a:ln>
            <a:noFill/>
          </a:ln>
        </p:spPr>
        <p:txBody>
          <a:bodyPr anchorCtr="0" anchor="t" bIns="34275" lIns="68575" spcFirstLastPara="1" rIns="68575" wrap="square" tIns="34275">
            <a:noAutofit/>
          </a:bodyPr>
          <a:lstStyle>
            <a:lvl1pPr indent="-323850" lvl="0" marL="457200" rtl="0" algn="l">
              <a:lnSpc>
                <a:spcPct val="90000"/>
              </a:lnSpc>
              <a:spcBef>
                <a:spcPts val="800"/>
              </a:spcBef>
              <a:spcAft>
                <a:spcPts val="0"/>
              </a:spcAft>
              <a:buClr>
                <a:schemeClr val="dk1"/>
              </a:buClr>
              <a:buSzPts val="1500"/>
              <a:buChar char="•"/>
              <a:defRPr sz="1500"/>
            </a:lvl1pPr>
            <a:lvl2pPr indent="-317500" lvl="1" marL="914400" rtl="0" algn="l">
              <a:lnSpc>
                <a:spcPct val="90000"/>
              </a:lnSpc>
              <a:spcBef>
                <a:spcPts val="400"/>
              </a:spcBef>
              <a:spcAft>
                <a:spcPts val="0"/>
              </a:spcAft>
              <a:buClr>
                <a:schemeClr val="dk1"/>
              </a:buClr>
              <a:buSzPts val="1400"/>
              <a:buChar char="•"/>
              <a:defRPr sz="1400"/>
            </a:lvl2pPr>
            <a:lvl3pPr indent="-304800" lvl="2" marL="1371600" rtl="0" algn="l">
              <a:lnSpc>
                <a:spcPct val="90000"/>
              </a:lnSpc>
              <a:spcBef>
                <a:spcPts val="400"/>
              </a:spcBef>
              <a:spcAft>
                <a:spcPts val="0"/>
              </a:spcAft>
              <a:buClr>
                <a:schemeClr val="dk1"/>
              </a:buClr>
              <a:buSzPts val="1200"/>
              <a:buChar char="•"/>
              <a:defRPr sz="1200"/>
            </a:lvl3pPr>
            <a:lvl4pPr indent="-304800" lvl="3" marL="1828800" rtl="0" algn="l">
              <a:lnSpc>
                <a:spcPct val="90000"/>
              </a:lnSpc>
              <a:spcBef>
                <a:spcPts val="400"/>
              </a:spcBef>
              <a:spcAft>
                <a:spcPts val="0"/>
              </a:spcAft>
              <a:buClr>
                <a:schemeClr val="dk1"/>
              </a:buClr>
              <a:buSzPts val="1200"/>
              <a:buChar char="•"/>
              <a:defRPr sz="1200"/>
            </a:lvl4pPr>
            <a:lvl5pPr indent="-304800" lvl="4" marL="2286000" rtl="0" algn="l">
              <a:lnSpc>
                <a:spcPct val="90000"/>
              </a:lnSpc>
              <a:spcBef>
                <a:spcPts val="400"/>
              </a:spcBef>
              <a:spcAft>
                <a:spcPts val="0"/>
              </a:spcAft>
              <a:buClr>
                <a:schemeClr val="dk1"/>
              </a:buClr>
              <a:buSzPts val="1200"/>
              <a:buChar char="•"/>
              <a:defRPr sz="1200"/>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27" name="Google Shape;27;p5"/>
          <p:cNvSpPr txBox="1"/>
          <p:nvPr>
            <p:ph idx="2" type="body"/>
          </p:nvPr>
        </p:nvSpPr>
        <p:spPr>
          <a:xfrm>
            <a:off x="0" y="792956"/>
            <a:ext cx="9144000" cy="384600"/>
          </a:xfrm>
          <a:prstGeom prst="rect">
            <a:avLst/>
          </a:prstGeom>
          <a:noFill/>
          <a:ln>
            <a:noFill/>
          </a:ln>
        </p:spPr>
        <p:txBody>
          <a:bodyPr anchorCtr="0" anchor="t" bIns="34275" lIns="68575" spcFirstLastPara="1" rIns="68575" wrap="square" tIns="34275">
            <a:noAutofit/>
          </a:bodyPr>
          <a:lstStyle>
            <a:lvl1pPr indent="-228600" lvl="0" marL="457200" rtl="0" algn="ctr">
              <a:lnSpc>
                <a:spcPct val="90000"/>
              </a:lnSpc>
              <a:spcBef>
                <a:spcPts val="800"/>
              </a:spcBef>
              <a:spcAft>
                <a:spcPts val="0"/>
              </a:spcAft>
              <a:buClr>
                <a:schemeClr val="dk1"/>
              </a:buClr>
              <a:buSzPts val="1800"/>
              <a:buNone/>
              <a:defRPr b="1"/>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parador">
  <p:cSld name="Separador">
    <p:bg>
      <p:bgPr>
        <a:blipFill>
          <a:blip r:embed="rId2">
            <a:alphaModFix/>
          </a:blip>
          <a:stretch>
            <a:fillRect/>
          </a:stretch>
        </a:blipFill>
      </p:bgPr>
    </p:bg>
    <p:spTree>
      <p:nvGrpSpPr>
        <p:cNvPr id="28" name="Shape 28"/>
        <p:cNvGrpSpPr/>
        <p:nvPr/>
      </p:nvGrpSpPr>
      <p:grpSpPr>
        <a:xfrm>
          <a:off x="0" y="0"/>
          <a:ext cx="0" cy="0"/>
          <a:chOff x="0" y="0"/>
          <a:chExt cx="0" cy="0"/>
        </a:xfrm>
      </p:grpSpPr>
      <p:sp>
        <p:nvSpPr>
          <p:cNvPr id="29" name="Google Shape;29;p6"/>
          <p:cNvSpPr txBox="1"/>
          <p:nvPr>
            <p:ph type="title"/>
          </p:nvPr>
        </p:nvSpPr>
        <p:spPr>
          <a:xfrm>
            <a:off x="452744" y="2271396"/>
            <a:ext cx="8238600" cy="600600"/>
          </a:xfrm>
          <a:prstGeom prst="rect">
            <a:avLst/>
          </a:prstGeom>
          <a:noFill/>
          <a:ln>
            <a:noFill/>
          </a:ln>
        </p:spPr>
        <p:txBody>
          <a:bodyPr anchorCtr="0" anchor="t" bIns="34275" lIns="68575" spcFirstLastPara="1" rIns="68575" wrap="square" tIns="34275">
            <a:noAutofit/>
          </a:bodyPr>
          <a:lstStyle>
            <a:lvl1pPr lvl="0" rtl="0" algn="ctr">
              <a:lnSpc>
                <a:spcPct val="90000"/>
              </a:lnSpc>
              <a:spcBef>
                <a:spcPts val="0"/>
              </a:spcBef>
              <a:spcAft>
                <a:spcPts val="0"/>
              </a:spcAft>
              <a:buClr>
                <a:srgbClr val="124484"/>
              </a:buClr>
              <a:buSzPts val="3000"/>
              <a:buFont typeface="Calibri"/>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0" name="Shape 30"/>
        <p:cNvGrpSpPr/>
        <p:nvPr/>
      </p:nvGrpSpPr>
      <p:grpSpPr>
        <a:xfrm>
          <a:off x="0" y="0"/>
          <a:ext cx="0" cy="0"/>
          <a:chOff x="0" y="0"/>
          <a:chExt cx="0" cy="0"/>
        </a:xfrm>
      </p:grpSpPr>
      <p:sp>
        <p:nvSpPr>
          <p:cNvPr id="31" name="Google Shape;31;p7"/>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32" name="Google Shape;32;p7"/>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33" name="Google Shape;33;p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4" name="Shape 34"/>
        <p:cNvGrpSpPr/>
        <p:nvPr/>
      </p:nvGrpSpPr>
      <p:grpSpPr>
        <a:xfrm>
          <a:off x="0" y="0"/>
          <a:ext cx="0" cy="0"/>
          <a:chOff x="0" y="0"/>
          <a:chExt cx="0" cy="0"/>
        </a:xfrm>
      </p:grpSpPr>
      <p:pic>
        <p:nvPicPr>
          <p:cNvPr descr="banner.jpg" id="35" name="Google Shape;35;p8"/>
          <p:cNvPicPr preferRelativeResize="0"/>
          <p:nvPr/>
        </p:nvPicPr>
        <p:blipFill rotWithShape="1">
          <a:blip r:embed="rId2">
            <a:alphaModFix/>
          </a:blip>
          <a:srcRect b="0" l="0" r="0" t="0"/>
          <a:stretch/>
        </p:blipFill>
        <p:spPr>
          <a:xfrm>
            <a:off x="0" y="1993863"/>
            <a:ext cx="9143998" cy="3149637"/>
          </a:xfrm>
          <a:prstGeom prst="rect">
            <a:avLst/>
          </a:prstGeom>
          <a:noFill/>
          <a:ln>
            <a:noFill/>
          </a:ln>
        </p:spPr>
      </p:pic>
      <p:sp>
        <p:nvSpPr>
          <p:cNvPr id="36" name="Google Shape;36;p8"/>
          <p:cNvSpPr txBox="1"/>
          <p:nvPr>
            <p:ph type="title"/>
          </p:nvPr>
        </p:nvSpPr>
        <p:spPr>
          <a:xfrm>
            <a:off x="457200" y="303498"/>
            <a:ext cx="4114800" cy="313800"/>
          </a:xfrm>
          <a:prstGeom prst="rect">
            <a:avLst/>
          </a:prstGeom>
          <a:noFill/>
          <a:ln>
            <a:noFill/>
          </a:ln>
        </p:spPr>
        <p:txBody>
          <a:bodyPr anchorCtr="0" anchor="t" bIns="45700" lIns="91425" spcFirstLastPara="1" rIns="91425" wrap="square" tIns="45700">
            <a:noAutofit/>
          </a:bodyPr>
          <a:lstStyle>
            <a:lvl1pPr lvl="0" marR="0" rtl="0" algn="l">
              <a:lnSpc>
                <a:spcPct val="108333"/>
              </a:lnSpc>
              <a:spcBef>
                <a:spcPts val="0"/>
              </a:spcBef>
              <a:spcAft>
                <a:spcPts val="0"/>
              </a:spcAft>
              <a:buClr>
                <a:schemeClr val="dk2"/>
              </a:buClr>
              <a:buSzPts val="2400"/>
              <a:buFont typeface="Calibri"/>
              <a:buNone/>
              <a:defRPr b="0" i="0" sz="2400" u="none" cap="none" strike="noStrike">
                <a:solidFill>
                  <a:schemeClr val="dk2"/>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37" name="Google Shape;37;p8"/>
          <p:cNvSpPr txBox="1"/>
          <p:nvPr>
            <p:ph idx="1" type="body"/>
          </p:nvPr>
        </p:nvSpPr>
        <p:spPr>
          <a:xfrm>
            <a:off x="457200" y="735546"/>
            <a:ext cx="8363400" cy="4104300"/>
          </a:xfrm>
          <a:prstGeom prst="rect">
            <a:avLst/>
          </a:prstGeom>
          <a:noFill/>
          <a:ln>
            <a:noFill/>
          </a:ln>
        </p:spPr>
        <p:txBody>
          <a:bodyPr anchorCtr="0" anchor="t" bIns="45700" lIns="91425" spcFirstLastPara="1" rIns="91425" wrap="square" tIns="45700">
            <a:noAutofit/>
          </a:bodyPr>
          <a:lstStyle>
            <a:lvl1pPr indent="-355600" lvl="0" marL="457200" marR="0" rtl="0" algn="l">
              <a:lnSpc>
                <a:spcPct val="100000"/>
              </a:lnSpc>
              <a:spcBef>
                <a:spcPts val="1000"/>
              </a:spcBef>
              <a:spcAft>
                <a:spcPts val="0"/>
              </a:spcAft>
              <a:buClr>
                <a:schemeClr val="accent1"/>
              </a:buClr>
              <a:buSzPts val="2000"/>
              <a:buFont typeface="Arial"/>
              <a:buChar char="•"/>
              <a:defRPr b="0" i="0" sz="2000" u="none" cap="none" strike="noStrike">
                <a:solidFill>
                  <a:schemeClr val="dk2"/>
                </a:solidFill>
                <a:latin typeface="Calibri"/>
                <a:ea typeface="Calibri"/>
                <a:cs typeface="Calibri"/>
                <a:sym typeface="Calibri"/>
              </a:defRPr>
            </a:lvl1pPr>
            <a:lvl2pPr indent="-355600" lvl="1" marL="914400" marR="0" rtl="0" algn="l">
              <a:lnSpc>
                <a:spcPct val="100000"/>
              </a:lnSpc>
              <a:spcBef>
                <a:spcPts val="1000"/>
              </a:spcBef>
              <a:spcAft>
                <a:spcPts val="0"/>
              </a:spcAft>
              <a:buClr>
                <a:schemeClr val="accent1"/>
              </a:buClr>
              <a:buSzPts val="2000"/>
              <a:buFont typeface="Calibri"/>
              <a:buChar char="-"/>
              <a:defRPr b="0" i="0" sz="2000" u="none" cap="none" strike="noStrike">
                <a:solidFill>
                  <a:schemeClr val="dk2"/>
                </a:solidFill>
                <a:latin typeface="Calibri"/>
                <a:ea typeface="Calibri"/>
                <a:cs typeface="Calibri"/>
                <a:sym typeface="Calibri"/>
              </a:defRPr>
            </a:lvl2pPr>
            <a:lvl3pPr indent="-355600" lvl="2" marL="1371600" marR="0" rtl="0" algn="l">
              <a:lnSpc>
                <a:spcPct val="100000"/>
              </a:lnSpc>
              <a:spcBef>
                <a:spcPts val="1000"/>
              </a:spcBef>
              <a:spcAft>
                <a:spcPts val="0"/>
              </a:spcAft>
              <a:buClr>
                <a:schemeClr val="accent1"/>
              </a:buClr>
              <a:buSzPts val="2000"/>
              <a:buFont typeface="Arial"/>
              <a:buChar char="•"/>
              <a:defRPr b="0" i="0" sz="2000" u="none" cap="none" strike="noStrike">
                <a:solidFill>
                  <a:schemeClr val="dk2"/>
                </a:solidFill>
                <a:latin typeface="Calibri"/>
                <a:ea typeface="Calibri"/>
                <a:cs typeface="Calibri"/>
                <a:sym typeface="Calibri"/>
              </a:defRPr>
            </a:lvl3pPr>
            <a:lvl4pPr indent="-355600" lvl="3" marL="1828800" marR="0" rtl="0" algn="l">
              <a:lnSpc>
                <a:spcPct val="100000"/>
              </a:lnSpc>
              <a:spcBef>
                <a:spcPts val="1000"/>
              </a:spcBef>
              <a:spcAft>
                <a:spcPts val="0"/>
              </a:spcAft>
              <a:buClr>
                <a:schemeClr val="accent1"/>
              </a:buClr>
              <a:buSzPts val="2000"/>
              <a:buFont typeface="Calibri"/>
              <a:buChar char="-"/>
              <a:defRPr b="0" i="0" sz="2000" u="none" cap="none" strike="noStrike">
                <a:solidFill>
                  <a:schemeClr val="dk2"/>
                </a:solidFill>
                <a:latin typeface="Calibri"/>
                <a:ea typeface="Calibri"/>
                <a:cs typeface="Calibri"/>
                <a:sym typeface="Calibri"/>
              </a:defRPr>
            </a:lvl4pPr>
            <a:lvl5pPr indent="-355600" lvl="4" marL="2286000" marR="0" rtl="0" algn="l">
              <a:lnSpc>
                <a:spcPct val="100000"/>
              </a:lnSpc>
              <a:spcBef>
                <a:spcPts val="1000"/>
              </a:spcBef>
              <a:spcAft>
                <a:spcPts val="0"/>
              </a:spcAft>
              <a:buClr>
                <a:schemeClr val="accent1"/>
              </a:buClr>
              <a:buSzPts val="2000"/>
              <a:buFont typeface="Arial"/>
              <a:buChar char="•"/>
              <a:defRPr b="0" i="0" sz="2000" u="none" cap="none" strike="noStrike">
                <a:solidFill>
                  <a:schemeClr val="dk2"/>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8" name="Google Shape;38;p8"/>
          <p:cNvSpPr txBox="1"/>
          <p:nvPr>
            <p:ph idx="12" type="sldNum"/>
          </p:nvPr>
        </p:nvSpPr>
        <p:spPr>
          <a:xfrm>
            <a:off x="8244408" y="4948014"/>
            <a:ext cx="840900" cy="141600"/>
          </a:xfrm>
          <a:prstGeom prst="rect">
            <a:avLst/>
          </a:prstGeom>
          <a:noFill/>
          <a:ln>
            <a:noFill/>
          </a:ln>
        </p:spPr>
        <p:txBody>
          <a:bodyPr anchorCtr="0" anchor="t" bIns="45700" lIns="91425" spcFirstLastPara="1" rIns="91425" wrap="square" tIns="45700">
            <a:noAutofit/>
          </a:bodyPr>
          <a:lstStyle>
            <a:lvl1pPr indent="0" lvl="0" marL="0" marR="0" rtl="0" algn="r">
              <a:lnSpc>
                <a:spcPct val="125000"/>
              </a:lnSpc>
              <a:spcBef>
                <a:spcPts val="0"/>
              </a:spcBef>
              <a:spcAft>
                <a:spcPts val="0"/>
              </a:spcAft>
              <a:buClr>
                <a:srgbClr val="000000"/>
              </a:buClr>
              <a:buSzPts val="800"/>
              <a:buFont typeface="Arial"/>
              <a:buNone/>
              <a:defRPr b="0" i="0" sz="800" u="none" cap="none" strike="noStrike">
                <a:solidFill>
                  <a:schemeClr val="dk1"/>
                </a:solidFill>
                <a:latin typeface="Calibri"/>
                <a:ea typeface="Calibri"/>
                <a:cs typeface="Calibri"/>
                <a:sym typeface="Calibri"/>
              </a:defRPr>
            </a:lvl1pPr>
            <a:lvl2pPr indent="0" lvl="1" marL="0" marR="0" rtl="0" algn="r">
              <a:lnSpc>
                <a:spcPct val="125000"/>
              </a:lnSpc>
              <a:spcBef>
                <a:spcPts val="0"/>
              </a:spcBef>
              <a:spcAft>
                <a:spcPts val="0"/>
              </a:spcAft>
              <a:buClr>
                <a:srgbClr val="000000"/>
              </a:buClr>
              <a:buSzPts val="800"/>
              <a:buFont typeface="Arial"/>
              <a:buNone/>
              <a:defRPr b="0" i="0" sz="800" u="none" cap="none" strike="noStrike">
                <a:solidFill>
                  <a:schemeClr val="dk1"/>
                </a:solidFill>
                <a:latin typeface="Calibri"/>
                <a:ea typeface="Calibri"/>
                <a:cs typeface="Calibri"/>
                <a:sym typeface="Calibri"/>
              </a:defRPr>
            </a:lvl2pPr>
            <a:lvl3pPr indent="0" lvl="2" marL="0" marR="0" rtl="0" algn="r">
              <a:lnSpc>
                <a:spcPct val="125000"/>
              </a:lnSpc>
              <a:spcBef>
                <a:spcPts val="0"/>
              </a:spcBef>
              <a:spcAft>
                <a:spcPts val="0"/>
              </a:spcAft>
              <a:buClr>
                <a:srgbClr val="000000"/>
              </a:buClr>
              <a:buSzPts val="800"/>
              <a:buFont typeface="Arial"/>
              <a:buNone/>
              <a:defRPr b="0" i="0" sz="800" u="none" cap="none" strike="noStrike">
                <a:solidFill>
                  <a:schemeClr val="dk1"/>
                </a:solidFill>
                <a:latin typeface="Calibri"/>
                <a:ea typeface="Calibri"/>
                <a:cs typeface="Calibri"/>
                <a:sym typeface="Calibri"/>
              </a:defRPr>
            </a:lvl3pPr>
            <a:lvl4pPr indent="0" lvl="3" marL="0" marR="0" rtl="0" algn="r">
              <a:lnSpc>
                <a:spcPct val="125000"/>
              </a:lnSpc>
              <a:spcBef>
                <a:spcPts val="0"/>
              </a:spcBef>
              <a:spcAft>
                <a:spcPts val="0"/>
              </a:spcAft>
              <a:buClr>
                <a:srgbClr val="000000"/>
              </a:buClr>
              <a:buSzPts val="800"/>
              <a:buFont typeface="Arial"/>
              <a:buNone/>
              <a:defRPr b="0" i="0" sz="800" u="none" cap="none" strike="noStrike">
                <a:solidFill>
                  <a:schemeClr val="dk1"/>
                </a:solidFill>
                <a:latin typeface="Calibri"/>
                <a:ea typeface="Calibri"/>
                <a:cs typeface="Calibri"/>
                <a:sym typeface="Calibri"/>
              </a:defRPr>
            </a:lvl4pPr>
            <a:lvl5pPr indent="0" lvl="4" marL="0" marR="0" rtl="0" algn="r">
              <a:lnSpc>
                <a:spcPct val="125000"/>
              </a:lnSpc>
              <a:spcBef>
                <a:spcPts val="0"/>
              </a:spcBef>
              <a:spcAft>
                <a:spcPts val="0"/>
              </a:spcAft>
              <a:buClr>
                <a:srgbClr val="000000"/>
              </a:buClr>
              <a:buSzPts val="800"/>
              <a:buFont typeface="Arial"/>
              <a:buNone/>
              <a:defRPr b="0" i="0" sz="800" u="none" cap="none" strike="noStrike">
                <a:solidFill>
                  <a:schemeClr val="dk1"/>
                </a:solidFill>
                <a:latin typeface="Calibri"/>
                <a:ea typeface="Calibri"/>
                <a:cs typeface="Calibri"/>
                <a:sym typeface="Calibri"/>
              </a:defRPr>
            </a:lvl5pPr>
            <a:lvl6pPr indent="0" lvl="5" marL="0" marR="0" rtl="0" algn="r">
              <a:lnSpc>
                <a:spcPct val="125000"/>
              </a:lnSpc>
              <a:spcBef>
                <a:spcPts val="0"/>
              </a:spcBef>
              <a:spcAft>
                <a:spcPts val="0"/>
              </a:spcAft>
              <a:buClr>
                <a:srgbClr val="000000"/>
              </a:buClr>
              <a:buSzPts val="800"/>
              <a:buFont typeface="Arial"/>
              <a:buNone/>
              <a:defRPr b="0" i="0" sz="800" u="none" cap="none" strike="noStrike">
                <a:solidFill>
                  <a:schemeClr val="dk1"/>
                </a:solidFill>
                <a:latin typeface="Calibri"/>
                <a:ea typeface="Calibri"/>
                <a:cs typeface="Calibri"/>
                <a:sym typeface="Calibri"/>
              </a:defRPr>
            </a:lvl6pPr>
            <a:lvl7pPr indent="0" lvl="6" marL="0" marR="0" rtl="0" algn="r">
              <a:lnSpc>
                <a:spcPct val="125000"/>
              </a:lnSpc>
              <a:spcBef>
                <a:spcPts val="0"/>
              </a:spcBef>
              <a:spcAft>
                <a:spcPts val="0"/>
              </a:spcAft>
              <a:buClr>
                <a:srgbClr val="000000"/>
              </a:buClr>
              <a:buSzPts val="800"/>
              <a:buFont typeface="Arial"/>
              <a:buNone/>
              <a:defRPr b="0" i="0" sz="800" u="none" cap="none" strike="noStrike">
                <a:solidFill>
                  <a:schemeClr val="dk1"/>
                </a:solidFill>
                <a:latin typeface="Calibri"/>
                <a:ea typeface="Calibri"/>
                <a:cs typeface="Calibri"/>
                <a:sym typeface="Calibri"/>
              </a:defRPr>
            </a:lvl7pPr>
            <a:lvl8pPr indent="0" lvl="7" marL="0" marR="0" rtl="0" algn="r">
              <a:lnSpc>
                <a:spcPct val="125000"/>
              </a:lnSpc>
              <a:spcBef>
                <a:spcPts val="0"/>
              </a:spcBef>
              <a:spcAft>
                <a:spcPts val="0"/>
              </a:spcAft>
              <a:buClr>
                <a:srgbClr val="000000"/>
              </a:buClr>
              <a:buSzPts val="800"/>
              <a:buFont typeface="Arial"/>
              <a:buNone/>
              <a:defRPr b="0" i="0" sz="800" u="none" cap="none" strike="noStrike">
                <a:solidFill>
                  <a:schemeClr val="dk1"/>
                </a:solidFill>
                <a:latin typeface="Calibri"/>
                <a:ea typeface="Calibri"/>
                <a:cs typeface="Calibri"/>
                <a:sym typeface="Calibri"/>
              </a:defRPr>
            </a:lvl8pPr>
            <a:lvl9pPr indent="0" lvl="8" marL="0" marR="0" rtl="0" algn="r">
              <a:lnSpc>
                <a:spcPct val="125000"/>
              </a:lnSpc>
              <a:spcBef>
                <a:spcPts val="0"/>
              </a:spcBef>
              <a:spcAft>
                <a:spcPts val="0"/>
              </a:spcAft>
              <a:buClr>
                <a:srgbClr val="000000"/>
              </a:buClr>
              <a:buSzPts val="800"/>
              <a:buFont typeface="Arial"/>
              <a:buNone/>
              <a:defRPr b="0" i="0" sz="800" u="none" cap="none" strike="noStrike">
                <a:solidFill>
                  <a:schemeClr val="dk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419"/>
              <a:t>‹#›</a:t>
            </a:fld>
            <a:endParaRPr/>
          </a:p>
        </p:txBody>
      </p:sp>
      <p:pic>
        <p:nvPicPr>
          <p:cNvPr id="39" name="Google Shape;39;p8"/>
          <p:cNvPicPr preferRelativeResize="0"/>
          <p:nvPr/>
        </p:nvPicPr>
        <p:blipFill rotWithShape="1">
          <a:blip r:embed="rId3">
            <a:alphaModFix/>
          </a:blip>
          <a:srcRect b="15230" l="9066" r="8206" t="7063"/>
          <a:stretch/>
        </p:blipFill>
        <p:spPr>
          <a:xfrm>
            <a:off x="6966546" y="81643"/>
            <a:ext cx="2041449" cy="580949"/>
          </a:xfrm>
          <a:prstGeom prst="rect">
            <a:avLst/>
          </a:prstGeom>
          <a:noFill/>
          <a:ln>
            <a:noFill/>
          </a:ln>
        </p:spPr>
      </p:pic>
      <p:cxnSp>
        <p:nvCxnSpPr>
          <p:cNvPr id="40" name="Google Shape;40;p8"/>
          <p:cNvCxnSpPr/>
          <p:nvPr/>
        </p:nvCxnSpPr>
        <p:spPr>
          <a:xfrm>
            <a:off x="0" y="617496"/>
            <a:ext cx="6300300" cy="0"/>
          </a:xfrm>
          <a:prstGeom prst="straightConnector1">
            <a:avLst/>
          </a:prstGeom>
          <a:noFill/>
          <a:ln cap="flat" cmpd="sng" w="19050">
            <a:solidFill>
              <a:srgbClr val="4A7DBA"/>
            </a:solidFill>
            <a:prstDash val="solid"/>
            <a:round/>
            <a:headEnd len="sm" w="sm" type="none"/>
            <a:tailEnd len="sm" w="sm" type="none"/>
          </a:ln>
        </p:spPr>
      </p:cxn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7.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theme" Target="../theme/theme1.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1"/>
          <p:cNvSpPr txBox="1"/>
          <p:nvPr>
            <p:ph type="title"/>
          </p:nvPr>
        </p:nvSpPr>
        <p:spPr>
          <a:xfrm>
            <a:off x="0" y="192051"/>
            <a:ext cx="9144000" cy="6006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rgbClr val="124484"/>
              </a:buClr>
              <a:buSzPts val="3000"/>
              <a:buFont typeface="Calibri"/>
              <a:buNone/>
              <a:defRPr b="1" i="0" sz="3000" u="none" cap="none" strike="noStrike">
                <a:solidFill>
                  <a:srgbClr val="124484"/>
                </a:solidFill>
                <a:latin typeface="Calibri"/>
                <a:ea typeface="Calibri"/>
                <a:cs typeface="Calibri"/>
                <a:sym typeface="Calibri"/>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7" name="Google Shape;7;p1"/>
          <p:cNvSpPr txBox="1"/>
          <p:nvPr>
            <p:ph idx="1" type="body"/>
          </p:nvPr>
        </p:nvSpPr>
        <p:spPr>
          <a:xfrm>
            <a:off x="452743" y="1135856"/>
            <a:ext cx="8238600" cy="3496800"/>
          </a:xfrm>
          <a:prstGeom prst="rect">
            <a:avLst/>
          </a:prstGeom>
          <a:noFill/>
          <a:ln>
            <a:noFill/>
          </a:ln>
        </p:spPr>
        <p:txBody>
          <a:bodyPr anchorCtr="0" anchor="t" bIns="34275" lIns="68575" spcFirstLastPara="1" rIns="68575" wrap="square" tIns="34275">
            <a:noAutofit/>
          </a:bodyPr>
          <a:lstStyle>
            <a:lvl1pPr indent="-342900" lvl="0" marL="457200" marR="0" rtl="0" algn="l">
              <a:lnSpc>
                <a:spcPct val="90000"/>
              </a:lnSpc>
              <a:spcBef>
                <a:spcPts val="8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1pPr>
            <a:lvl2pPr indent="-323850" lvl="1" marL="9144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2pPr>
            <a:lvl3pPr indent="-317500" lvl="2" marL="1371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0.png"/><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4.png"/><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4.png"/><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4.png"/><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30.png"/><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4.png"/><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7.png"/><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4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2.png"/><Relationship Id="rId4" Type="http://schemas.openxmlformats.org/officeDocument/2006/relationships/image" Target="../media/image11.png"/><Relationship Id="rId9" Type="http://schemas.openxmlformats.org/officeDocument/2006/relationships/image" Target="../media/image16.png"/><Relationship Id="rId5" Type="http://schemas.openxmlformats.org/officeDocument/2006/relationships/image" Target="../media/image6.png"/><Relationship Id="rId6" Type="http://schemas.openxmlformats.org/officeDocument/2006/relationships/image" Target="../media/image1.jpg"/><Relationship Id="rId7" Type="http://schemas.openxmlformats.org/officeDocument/2006/relationships/image" Target="../media/image13.png"/><Relationship Id="rId8" Type="http://schemas.openxmlformats.org/officeDocument/2006/relationships/image" Target="../media/image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1.jpg"/><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36.png"/><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 Id="rId3" Type="http://schemas.openxmlformats.org/officeDocument/2006/relationships/image" Target="../media/image3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3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23.png"/><Relationship Id="rId4" Type="http://schemas.openxmlformats.org/officeDocument/2006/relationships/image" Target="../media/image3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36.png"/><Relationship Id="rId4" Type="http://schemas.openxmlformats.org/officeDocument/2006/relationships/image" Target="../media/image28.png"/><Relationship Id="rId5" Type="http://schemas.openxmlformats.org/officeDocument/2006/relationships/image" Target="../media/image29.png"/><Relationship Id="rId6" Type="http://schemas.openxmlformats.org/officeDocument/2006/relationships/image" Target="../media/image35.png"/><Relationship Id="rId7" Type="http://schemas.openxmlformats.org/officeDocument/2006/relationships/image" Target="../media/image3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 Id="rId3" Type="http://schemas.openxmlformats.org/officeDocument/2006/relationships/image" Target="../media/image20.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36.png"/><Relationship Id="rId4" Type="http://schemas.openxmlformats.org/officeDocument/2006/relationships/image" Target="../media/image34.png"/><Relationship Id="rId5" Type="http://schemas.openxmlformats.org/officeDocument/2006/relationships/image" Target="../media/image2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1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1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14.png"/><Relationship Id="rId4" Type="http://schemas.openxmlformats.org/officeDocument/2006/relationships/image" Target="../media/image1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14.png"/><Relationship Id="rId4" Type="http://schemas.openxmlformats.org/officeDocument/2006/relationships/image" Target="../media/image1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38.png"/><Relationship Id="rId4" Type="http://schemas.openxmlformats.org/officeDocument/2006/relationships/image" Target="../media/image2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9.png"/><Relationship Id="rId4" Type="http://schemas.openxmlformats.org/officeDocument/2006/relationships/image" Target="../media/image39.png"/><Relationship Id="rId5" Type="http://schemas.openxmlformats.org/officeDocument/2006/relationships/image" Target="../media/image17.jpg"/><Relationship Id="rId6" Type="http://schemas.openxmlformats.org/officeDocument/2006/relationships/image" Target="../media/image22.png"/><Relationship Id="rId7" Type="http://schemas.openxmlformats.org/officeDocument/2006/relationships/image" Target="../media/image18.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24.png"/><Relationship Id="rId4" Type="http://schemas.openxmlformats.org/officeDocument/2006/relationships/image" Target="../media/image1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36.png"/><Relationship Id="rId4" Type="http://schemas.openxmlformats.org/officeDocument/2006/relationships/image" Target="../media/image34.png"/><Relationship Id="rId5" Type="http://schemas.openxmlformats.org/officeDocument/2006/relationships/image" Target="../media/image28.png"/><Relationship Id="rId6" Type="http://schemas.openxmlformats.org/officeDocument/2006/relationships/image" Target="../media/image38.png"/><Relationship Id="rId7" Type="http://schemas.openxmlformats.org/officeDocument/2006/relationships/image" Target="../media/image2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33.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40.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20.png"/><Relationship Id="rId4" Type="http://schemas.openxmlformats.org/officeDocument/2006/relationships/image" Target="../media/image24.png"/><Relationship Id="rId5" Type="http://schemas.openxmlformats.org/officeDocument/2006/relationships/image" Target="../media/image14.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38.png"/><Relationship Id="rId4" Type="http://schemas.openxmlformats.org/officeDocument/2006/relationships/image" Target="../media/image31.png"/><Relationship Id="rId5" Type="http://schemas.openxmlformats.org/officeDocument/2006/relationships/image" Target="../media/image36.png"/><Relationship Id="rId6" Type="http://schemas.openxmlformats.org/officeDocument/2006/relationships/image" Target="../media/image2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0.png"/><Relationship Id="rId4" Type="http://schemas.openxmlformats.org/officeDocument/2006/relationships/image" Target="../media/image24.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0.xml"/><Relationship Id="rId3" Type="http://schemas.openxmlformats.org/officeDocument/2006/relationships/image" Target="../media/image37.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36.png"/><Relationship Id="rId4" Type="http://schemas.openxmlformats.org/officeDocument/2006/relationships/image" Target="../media/image24.png"/><Relationship Id="rId5" Type="http://schemas.openxmlformats.org/officeDocument/2006/relationships/image" Target="../media/image14.png"/><Relationship Id="rId6" Type="http://schemas.openxmlformats.org/officeDocument/2006/relationships/image" Target="../media/image20.png"/><Relationship Id="rId7" Type="http://schemas.openxmlformats.org/officeDocument/2006/relationships/image" Target="../media/image38.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42.png"/><Relationship Id="rId4" Type="http://schemas.openxmlformats.org/officeDocument/2006/relationships/hyperlink" Target="https://tinyurl.com/h2hfrdv8"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22.png"/><Relationship Id="rId4" Type="http://schemas.openxmlformats.org/officeDocument/2006/relationships/image" Target="../media/image2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 name="Shape 44"/>
        <p:cNvGrpSpPr/>
        <p:nvPr/>
      </p:nvGrpSpPr>
      <p:grpSpPr>
        <a:xfrm>
          <a:off x="0" y="0"/>
          <a:ext cx="0" cy="0"/>
          <a:chOff x="0" y="0"/>
          <a:chExt cx="0" cy="0"/>
        </a:xfrm>
      </p:grpSpPr>
      <p:sp>
        <p:nvSpPr>
          <p:cNvPr id="45" name="Google Shape;45;p9"/>
          <p:cNvSpPr txBox="1"/>
          <p:nvPr>
            <p:ph type="ctrTitle"/>
          </p:nvPr>
        </p:nvSpPr>
        <p:spPr>
          <a:xfrm>
            <a:off x="3722979" y="1522547"/>
            <a:ext cx="5026800" cy="22491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rgbClr val="004890"/>
              </a:buClr>
              <a:buSzPts val="3900"/>
              <a:buFont typeface="Calibri"/>
              <a:buNone/>
            </a:pPr>
            <a:r>
              <a:rPr lang="es-419" sz="2600"/>
              <a:t>Text Mining &amp; NLP - quick methodology overview</a:t>
            </a:r>
            <a:endParaRPr sz="2600"/>
          </a:p>
        </p:txBody>
      </p:sp>
      <p:sp>
        <p:nvSpPr>
          <p:cNvPr id="46" name="Google Shape;46;p9"/>
          <p:cNvSpPr txBox="1"/>
          <p:nvPr>
            <p:ph idx="1" type="subTitle"/>
          </p:nvPr>
        </p:nvSpPr>
        <p:spPr>
          <a:xfrm>
            <a:off x="3722917" y="3571875"/>
            <a:ext cx="5026800" cy="814500"/>
          </a:xfrm>
          <a:prstGeom prst="rect">
            <a:avLst/>
          </a:prstGeom>
          <a:noFill/>
          <a:ln>
            <a:noFill/>
          </a:ln>
        </p:spPr>
        <p:txBody>
          <a:bodyPr anchorCtr="0" anchor="ctr" bIns="34275" lIns="68575" spcFirstLastPara="1" rIns="68575" wrap="square" tIns="34275">
            <a:noAutofit/>
          </a:bodyPr>
          <a:lstStyle/>
          <a:p>
            <a:pPr indent="0" lvl="0" marL="0" rtl="0" algn="l">
              <a:spcBef>
                <a:spcPts val="0"/>
              </a:spcBef>
              <a:spcAft>
                <a:spcPts val="0"/>
              </a:spcAft>
              <a:buClr>
                <a:schemeClr val="dk1"/>
              </a:buClr>
              <a:buSzPts val="2400"/>
              <a:buNone/>
            </a:pPr>
            <a:r>
              <a:rPr lang="es-419" sz="1100"/>
              <a:t>Antonio Miranda-Escalada</a:t>
            </a:r>
            <a:endParaRPr sz="1100"/>
          </a:p>
          <a:p>
            <a:pPr indent="0" lvl="0" marL="0" rtl="0" algn="l">
              <a:spcBef>
                <a:spcPts val="0"/>
              </a:spcBef>
              <a:spcAft>
                <a:spcPts val="0"/>
              </a:spcAft>
              <a:buClr>
                <a:schemeClr val="dk1"/>
              </a:buClr>
              <a:buSzPts val="2400"/>
              <a:buNone/>
            </a:pPr>
            <a:r>
              <a:rPr lang="es-419" sz="1100"/>
              <a:t>Text Mining Research Engineer</a:t>
            </a:r>
            <a:endParaRPr sz="1100"/>
          </a:p>
          <a:p>
            <a:pPr indent="0" lvl="0" marL="0" rtl="0" algn="l">
              <a:spcBef>
                <a:spcPts val="0"/>
              </a:spcBef>
              <a:spcAft>
                <a:spcPts val="0"/>
              </a:spcAft>
              <a:buClr>
                <a:schemeClr val="dk1"/>
              </a:buClr>
              <a:buSzPts val="2400"/>
              <a:buNone/>
            </a:pPr>
            <a:r>
              <a:rPr lang="es-419" sz="1100"/>
              <a:t>antonio.miranda@bsc.es</a:t>
            </a:r>
            <a:endParaRPr b="1" sz="1100">
              <a:solidFill>
                <a:srgbClr val="4A86E8"/>
              </a:solidFill>
            </a:endParaRPr>
          </a:p>
        </p:txBody>
      </p:sp>
      <p:sp>
        <p:nvSpPr>
          <p:cNvPr id="47" name="Google Shape;47;p9"/>
          <p:cNvSpPr txBox="1"/>
          <p:nvPr>
            <p:ph idx="2" type="body"/>
          </p:nvPr>
        </p:nvSpPr>
        <p:spPr>
          <a:xfrm>
            <a:off x="244476" y="4571764"/>
            <a:ext cx="2441700" cy="365700"/>
          </a:xfrm>
          <a:prstGeom prst="rect">
            <a:avLst/>
          </a:prstGeom>
          <a:noFill/>
          <a:ln>
            <a:noFill/>
          </a:ln>
        </p:spPr>
        <p:txBody>
          <a:bodyPr anchorCtr="0" anchor="ctr" bIns="34275" lIns="68575" spcFirstLastPara="1" rIns="68575" wrap="square" tIns="34275">
            <a:noAutofit/>
          </a:bodyPr>
          <a:lstStyle/>
          <a:p>
            <a:pPr indent="0" lvl="0" marL="0" rtl="0" algn="ctr">
              <a:lnSpc>
                <a:spcPct val="90000"/>
              </a:lnSpc>
              <a:spcBef>
                <a:spcPts val="0"/>
              </a:spcBef>
              <a:spcAft>
                <a:spcPts val="0"/>
              </a:spcAft>
              <a:buClr>
                <a:schemeClr val="lt1"/>
              </a:buClr>
              <a:buSzPts val="1800"/>
              <a:buNone/>
            </a:pPr>
            <a:r>
              <a:t/>
            </a:r>
            <a:endParaRPr sz="1100"/>
          </a:p>
        </p:txBody>
      </p:sp>
      <p:sp>
        <p:nvSpPr>
          <p:cNvPr id="48" name="Google Shape;48;p9"/>
          <p:cNvSpPr txBox="1"/>
          <p:nvPr>
            <p:ph idx="3" type="body"/>
          </p:nvPr>
        </p:nvSpPr>
        <p:spPr>
          <a:xfrm>
            <a:off x="3722916" y="4571764"/>
            <a:ext cx="5026800" cy="3657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rgbClr val="004890"/>
              </a:buClr>
              <a:buSzPts val="1800"/>
              <a:buNone/>
            </a:pPr>
            <a:r>
              <a:t/>
            </a:r>
            <a:endParaRPr sz="1100"/>
          </a:p>
        </p:txBody>
      </p:sp>
      <p:pic>
        <p:nvPicPr>
          <p:cNvPr id="49" name="Google Shape;49;p9"/>
          <p:cNvPicPr preferRelativeResize="0"/>
          <p:nvPr/>
        </p:nvPicPr>
        <p:blipFill>
          <a:blip r:embed="rId3">
            <a:alphaModFix/>
          </a:blip>
          <a:stretch>
            <a:fillRect/>
          </a:stretch>
        </p:blipFill>
        <p:spPr>
          <a:xfrm>
            <a:off x="7066623" y="98352"/>
            <a:ext cx="1958003" cy="11428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18"/>
          <p:cNvSpPr txBox="1"/>
          <p:nvPr/>
        </p:nvSpPr>
        <p:spPr>
          <a:xfrm>
            <a:off x="146125" y="192050"/>
            <a:ext cx="8997900" cy="363300"/>
          </a:xfrm>
          <a:prstGeom prst="rect">
            <a:avLst/>
          </a:prstGeom>
          <a:noFill/>
          <a:ln>
            <a:noFill/>
          </a:ln>
        </p:spPr>
        <p:txBody>
          <a:bodyPr anchorCtr="0" anchor="t" bIns="34275" lIns="68575" spcFirstLastPara="1" rIns="68575" wrap="square" tIns="34275">
            <a:noAutofit/>
          </a:bodyPr>
          <a:lstStyle/>
          <a:p>
            <a:pPr indent="0" lvl="0" marL="0" rtl="0" algn="l">
              <a:lnSpc>
                <a:spcPct val="90000"/>
              </a:lnSpc>
              <a:spcBef>
                <a:spcPts val="0"/>
              </a:spcBef>
              <a:spcAft>
                <a:spcPts val="0"/>
              </a:spcAft>
              <a:buNone/>
            </a:pPr>
            <a:r>
              <a:rPr b="1" lang="es-419" sz="2200">
                <a:solidFill>
                  <a:srgbClr val="124484"/>
                </a:solidFill>
                <a:latin typeface="Calibri"/>
                <a:ea typeface="Calibri"/>
                <a:cs typeface="Calibri"/>
                <a:sym typeface="Calibri"/>
              </a:rPr>
              <a:t>Introduction to Machine Learning</a:t>
            </a:r>
            <a:endParaRPr b="1" sz="2200">
              <a:solidFill>
                <a:srgbClr val="124484"/>
              </a:solidFill>
              <a:latin typeface="Calibri"/>
              <a:ea typeface="Calibri"/>
              <a:cs typeface="Calibri"/>
              <a:sym typeface="Calibri"/>
            </a:endParaRPr>
          </a:p>
          <a:p>
            <a:pPr indent="0" lvl="0" marL="0" rtl="0" algn="l">
              <a:lnSpc>
                <a:spcPct val="90000"/>
              </a:lnSpc>
              <a:spcBef>
                <a:spcPts val="0"/>
              </a:spcBef>
              <a:spcAft>
                <a:spcPts val="0"/>
              </a:spcAft>
              <a:buNone/>
            </a:pPr>
            <a:r>
              <a:t/>
            </a:r>
            <a:endParaRPr b="1" sz="1500">
              <a:solidFill>
                <a:srgbClr val="124484"/>
              </a:solidFill>
              <a:latin typeface="Calibri"/>
              <a:ea typeface="Calibri"/>
              <a:cs typeface="Calibri"/>
              <a:sym typeface="Calibri"/>
            </a:endParaRPr>
          </a:p>
        </p:txBody>
      </p:sp>
      <p:sp>
        <p:nvSpPr>
          <p:cNvPr id="152" name="Google Shape;152;p18"/>
          <p:cNvSpPr txBox="1"/>
          <p:nvPr/>
        </p:nvSpPr>
        <p:spPr>
          <a:xfrm>
            <a:off x="760075" y="836725"/>
            <a:ext cx="7392600" cy="264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600">
                <a:latin typeface="Calibri"/>
                <a:ea typeface="Calibri"/>
                <a:cs typeface="Calibri"/>
                <a:sym typeface="Calibri"/>
              </a:rPr>
              <a:t>Example: I want to classify new points into </a:t>
            </a:r>
            <a:r>
              <a:rPr b="1" lang="es-419" sz="1600">
                <a:latin typeface="Calibri"/>
                <a:ea typeface="Calibri"/>
                <a:cs typeface="Calibri"/>
                <a:sym typeface="Calibri"/>
              </a:rPr>
              <a:t>Black</a:t>
            </a:r>
            <a:r>
              <a:rPr lang="es-419" sz="1600">
                <a:latin typeface="Calibri"/>
                <a:ea typeface="Calibri"/>
                <a:cs typeface="Calibri"/>
                <a:sym typeface="Calibri"/>
              </a:rPr>
              <a:t> and </a:t>
            </a:r>
            <a:r>
              <a:rPr lang="es-419" sz="1600">
                <a:solidFill>
                  <a:srgbClr val="FF0000"/>
                </a:solidFill>
                <a:latin typeface="Calibri"/>
                <a:ea typeface="Calibri"/>
                <a:cs typeface="Calibri"/>
                <a:sym typeface="Calibri"/>
              </a:rPr>
              <a:t>Red</a:t>
            </a:r>
            <a:r>
              <a:rPr lang="es-419" sz="1600">
                <a:latin typeface="Calibri"/>
                <a:ea typeface="Calibri"/>
                <a:cs typeface="Calibri"/>
                <a:sym typeface="Calibri"/>
              </a:rPr>
              <a:t> groups.</a:t>
            </a:r>
            <a:endParaRPr sz="1600">
              <a:latin typeface="Calibri"/>
              <a:ea typeface="Calibri"/>
              <a:cs typeface="Calibri"/>
              <a:sym typeface="Calibri"/>
            </a:endParaRPr>
          </a:p>
          <a:p>
            <a:pPr indent="0" lvl="0" marL="0" rtl="0" algn="l">
              <a:spcBef>
                <a:spcPts val="0"/>
              </a:spcBef>
              <a:spcAft>
                <a:spcPts val="0"/>
              </a:spcAft>
              <a:buNone/>
            </a:pPr>
            <a:r>
              <a:t/>
            </a:r>
            <a:endParaRPr sz="1600">
              <a:latin typeface="Calibri"/>
              <a:ea typeface="Calibri"/>
              <a:cs typeface="Calibri"/>
              <a:sym typeface="Calibri"/>
            </a:endParaRPr>
          </a:p>
          <a:p>
            <a:pPr indent="0" lvl="0" marL="0" rtl="0" algn="l">
              <a:spcBef>
                <a:spcPts val="0"/>
              </a:spcBef>
              <a:spcAft>
                <a:spcPts val="0"/>
              </a:spcAft>
              <a:buNone/>
            </a:pPr>
            <a:r>
              <a:rPr b="1" lang="es-419" sz="1600">
                <a:latin typeface="Calibri"/>
                <a:ea typeface="Calibri"/>
                <a:cs typeface="Calibri"/>
                <a:sym typeface="Calibri"/>
              </a:rPr>
              <a:t>Traditional approach: </a:t>
            </a:r>
            <a:endParaRPr b="1" sz="1600">
              <a:latin typeface="Calibri"/>
              <a:ea typeface="Calibri"/>
              <a:cs typeface="Calibri"/>
              <a:sym typeface="Calibri"/>
            </a:endParaRPr>
          </a:p>
          <a:p>
            <a:pPr indent="-330200" lvl="0" marL="457200" rtl="0" algn="l">
              <a:spcBef>
                <a:spcPts val="0"/>
              </a:spcBef>
              <a:spcAft>
                <a:spcPts val="0"/>
              </a:spcAft>
              <a:buSzPts val="1600"/>
              <a:buFont typeface="Calibri"/>
              <a:buAutoNum type="arabicPeriod"/>
            </a:pPr>
            <a:r>
              <a:rPr lang="es-419" sz="1600">
                <a:solidFill>
                  <a:schemeClr val="dk1"/>
                </a:solidFill>
                <a:latin typeface="Calibri"/>
                <a:ea typeface="Calibri"/>
                <a:cs typeface="Calibri"/>
                <a:sym typeface="Calibri"/>
              </a:rPr>
              <a:t>Since I have years of experience </a:t>
            </a:r>
            <a:r>
              <a:rPr lang="es-419" sz="1600">
                <a:solidFill>
                  <a:schemeClr val="dk1"/>
                </a:solidFill>
                <a:latin typeface="Calibri"/>
                <a:ea typeface="Calibri"/>
                <a:cs typeface="Calibri"/>
                <a:sym typeface="Calibri"/>
              </a:rPr>
              <a:t>working </a:t>
            </a:r>
            <a:r>
              <a:rPr lang="es-419" sz="1600">
                <a:solidFill>
                  <a:schemeClr val="dk1"/>
                </a:solidFill>
                <a:latin typeface="Calibri"/>
                <a:ea typeface="Calibri"/>
                <a:cs typeface="Calibri"/>
                <a:sym typeface="Calibri"/>
              </a:rPr>
              <a:t>with Black and Red groups, I know that points with X&gt;3 usually belong to the Red group. Then, I write the following rule “If X&gt;3, the new point belongs to the Red group” → </a:t>
            </a:r>
            <a:r>
              <a:rPr i="1" lang="es-419" sz="1600">
                <a:solidFill>
                  <a:schemeClr val="dk1"/>
                </a:solidFill>
                <a:latin typeface="Calibri"/>
                <a:ea typeface="Calibri"/>
                <a:cs typeface="Calibri"/>
                <a:sym typeface="Calibri"/>
              </a:rPr>
              <a:t>handcrafted rules based on experience</a:t>
            </a:r>
            <a:endParaRPr i="1" sz="1600">
              <a:latin typeface="Calibri"/>
              <a:ea typeface="Calibri"/>
              <a:cs typeface="Calibri"/>
              <a:sym typeface="Calibri"/>
            </a:endParaRPr>
          </a:p>
          <a:p>
            <a:pPr indent="-330200" lvl="0" marL="457200" rtl="0" algn="l">
              <a:spcBef>
                <a:spcPts val="0"/>
              </a:spcBef>
              <a:spcAft>
                <a:spcPts val="0"/>
              </a:spcAft>
              <a:buSzPts val="1600"/>
              <a:buFont typeface="Calibri"/>
              <a:buAutoNum type="arabicPeriod"/>
            </a:pPr>
            <a:r>
              <a:rPr lang="es-419" sz="1600">
                <a:latin typeface="Calibri"/>
                <a:ea typeface="Calibri"/>
                <a:cs typeface="Calibri"/>
                <a:sym typeface="Calibri"/>
              </a:rPr>
              <a:t>When I have a new point, just follow </a:t>
            </a:r>
            <a:r>
              <a:rPr lang="es-419" sz="1600">
                <a:solidFill>
                  <a:schemeClr val="dk1"/>
                </a:solidFill>
                <a:latin typeface="Calibri"/>
                <a:ea typeface="Calibri"/>
                <a:cs typeface="Calibri"/>
                <a:sym typeface="Calibri"/>
              </a:rPr>
              <a:t>my handcrafted</a:t>
            </a:r>
            <a:r>
              <a:rPr lang="es-419" sz="1600">
                <a:latin typeface="Calibri"/>
                <a:ea typeface="Calibri"/>
                <a:cs typeface="Calibri"/>
                <a:sym typeface="Calibri"/>
              </a:rPr>
              <a:t> rule to place it in the Black or Red group</a:t>
            </a:r>
            <a:endParaRPr sz="1600">
              <a:latin typeface="Calibri"/>
              <a:ea typeface="Calibri"/>
              <a:cs typeface="Calibri"/>
              <a:sym typeface="Calibri"/>
            </a:endParaRPr>
          </a:p>
          <a:p>
            <a:pPr indent="-330200" lvl="1" marL="914400" rtl="0" algn="l">
              <a:spcBef>
                <a:spcPts val="0"/>
              </a:spcBef>
              <a:spcAft>
                <a:spcPts val="0"/>
              </a:spcAft>
              <a:buSzPts val="1600"/>
              <a:buFont typeface="Calibri"/>
              <a:buAutoNum type="alphaLcPeriod"/>
            </a:pPr>
            <a:r>
              <a:rPr lang="es-419" sz="1600">
                <a:latin typeface="Calibri"/>
                <a:ea typeface="Calibri"/>
                <a:cs typeface="Calibri"/>
                <a:sym typeface="Calibri"/>
              </a:rPr>
              <a:t>Example: new point (4, 0.5) → </a:t>
            </a:r>
            <a:r>
              <a:rPr lang="es-419" sz="1600">
                <a:solidFill>
                  <a:srgbClr val="FF0000"/>
                </a:solidFill>
                <a:latin typeface="Calibri"/>
                <a:ea typeface="Calibri"/>
                <a:cs typeface="Calibri"/>
                <a:sym typeface="Calibri"/>
              </a:rPr>
              <a:t>RED</a:t>
            </a:r>
            <a:endParaRPr sz="1600">
              <a:solidFill>
                <a:srgbClr val="FF0000"/>
              </a:solidFill>
              <a:latin typeface="Calibri"/>
              <a:ea typeface="Calibri"/>
              <a:cs typeface="Calibri"/>
              <a:sym typeface="Calibri"/>
            </a:endParaRPr>
          </a:p>
        </p:txBody>
      </p:sp>
      <p:cxnSp>
        <p:nvCxnSpPr>
          <p:cNvPr id="153" name="Google Shape;153;p18"/>
          <p:cNvCxnSpPr/>
          <p:nvPr/>
        </p:nvCxnSpPr>
        <p:spPr>
          <a:xfrm flipH="1">
            <a:off x="5122425" y="3194725"/>
            <a:ext cx="3600" cy="1742400"/>
          </a:xfrm>
          <a:prstGeom prst="straightConnector1">
            <a:avLst/>
          </a:prstGeom>
          <a:noFill/>
          <a:ln cap="flat" cmpd="sng" w="9525">
            <a:solidFill>
              <a:schemeClr val="dk2"/>
            </a:solidFill>
            <a:prstDash val="solid"/>
            <a:round/>
            <a:headEnd len="med" w="med" type="none"/>
            <a:tailEnd len="med" w="med" type="none"/>
          </a:ln>
        </p:spPr>
      </p:cxnSp>
      <p:cxnSp>
        <p:nvCxnSpPr>
          <p:cNvPr id="154" name="Google Shape;154;p18"/>
          <p:cNvCxnSpPr/>
          <p:nvPr/>
        </p:nvCxnSpPr>
        <p:spPr>
          <a:xfrm flipH="1">
            <a:off x="3937600" y="4022400"/>
            <a:ext cx="2386800" cy="900"/>
          </a:xfrm>
          <a:prstGeom prst="straightConnector1">
            <a:avLst/>
          </a:prstGeom>
          <a:noFill/>
          <a:ln cap="flat" cmpd="sng" w="9525">
            <a:solidFill>
              <a:schemeClr val="dk2"/>
            </a:solidFill>
            <a:prstDash val="solid"/>
            <a:round/>
            <a:headEnd len="med" w="med" type="none"/>
            <a:tailEnd len="med" w="med" type="none"/>
          </a:ln>
        </p:spPr>
      </p:cxnSp>
      <p:sp>
        <p:nvSpPr>
          <p:cNvPr id="155" name="Google Shape;155;p18"/>
          <p:cNvSpPr txBox="1"/>
          <p:nvPr/>
        </p:nvSpPr>
        <p:spPr>
          <a:xfrm>
            <a:off x="6245725" y="3938950"/>
            <a:ext cx="383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a:latin typeface="Calibri"/>
                <a:ea typeface="Calibri"/>
                <a:cs typeface="Calibri"/>
                <a:sym typeface="Calibri"/>
              </a:rPr>
              <a:t>X</a:t>
            </a:r>
            <a:endParaRPr>
              <a:latin typeface="Calibri"/>
              <a:ea typeface="Calibri"/>
              <a:cs typeface="Calibri"/>
              <a:sym typeface="Calibri"/>
            </a:endParaRPr>
          </a:p>
        </p:txBody>
      </p:sp>
      <p:sp>
        <p:nvSpPr>
          <p:cNvPr id="156" name="Google Shape;156;p18"/>
          <p:cNvSpPr txBox="1"/>
          <p:nvPr/>
        </p:nvSpPr>
        <p:spPr>
          <a:xfrm>
            <a:off x="4824025" y="3009100"/>
            <a:ext cx="383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a:latin typeface="Calibri"/>
                <a:ea typeface="Calibri"/>
                <a:cs typeface="Calibri"/>
                <a:sym typeface="Calibri"/>
              </a:rPr>
              <a:t>Y</a:t>
            </a:r>
            <a:endParaRPr>
              <a:latin typeface="Calibri"/>
              <a:ea typeface="Calibri"/>
              <a:cs typeface="Calibri"/>
              <a:sym typeface="Calibri"/>
            </a:endParaRPr>
          </a:p>
        </p:txBody>
      </p:sp>
      <p:sp>
        <p:nvSpPr>
          <p:cNvPr id="157" name="Google Shape;157;p18"/>
          <p:cNvSpPr txBox="1"/>
          <p:nvPr/>
        </p:nvSpPr>
        <p:spPr>
          <a:xfrm>
            <a:off x="5860475" y="3665075"/>
            <a:ext cx="1715700" cy="431100"/>
          </a:xfrm>
          <a:prstGeom prst="rect">
            <a:avLst/>
          </a:prstGeom>
          <a:noFill/>
          <a:ln>
            <a:noFill/>
          </a:ln>
        </p:spPr>
        <p:txBody>
          <a:bodyPr anchorCtr="0" anchor="t" bIns="91425" lIns="91425" spcFirstLastPara="1" rIns="91425" wrap="square" tIns="91425">
            <a:spAutoFit/>
          </a:bodyPr>
          <a:lstStyle/>
          <a:p>
            <a:pPr indent="-101600" lvl="0" marL="86399" rtl="0" algn="l">
              <a:spcBef>
                <a:spcPts val="0"/>
              </a:spcBef>
              <a:spcAft>
                <a:spcPts val="0"/>
              </a:spcAft>
              <a:buClr>
                <a:srgbClr val="FF0000"/>
              </a:buClr>
              <a:buSzPts val="1600"/>
              <a:buFont typeface="Calibri"/>
              <a:buChar char="●"/>
            </a:pPr>
            <a:r>
              <a:rPr b="1" lang="es-419" sz="900">
                <a:latin typeface="Calibri"/>
                <a:ea typeface="Calibri"/>
                <a:cs typeface="Calibri"/>
                <a:sym typeface="Calibri"/>
              </a:rPr>
              <a:t>(4, 0.5)</a:t>
            </a:r>
            <a:endParaRPr b="1" sz="900">
              <a:latin typeface="Calibri"/>
              <a:ea typeface="Calibri"/>
              <a:cs typeface="Calibri"/>
              <a:sym typeface="Calibri"/>
            </a:endParaRPr>
          </a:p>
        </p:txBody>
      </p:sp>
      <p:cxnSp>
        <p:nvCxnSpPr>
          <p:cNvPr id="158" name="Google Shape;158;p18"/>
          <p:cNvCxnSpPr>
            <a:stCxn id="159" idx="1"/>
          </p:cNvCxnSpPr>
          <p:nvPr/>
        </p:nvCxnSpPr>
        <p:spPr>
          <a:xfrm flipH="1">
            <a:off x="6085475" y="3138850"/>
            <a:ext cx="1490700" cy="684900"/>
          </a:xfrm>
          <a:prstGeom prst="straightConnector1">
            <a:avLst/>
          </a:prstGeom>
          <a:noFill/>
          <a:ln cap="flat" cmpd="sng" w="19050">
            <a:solidFill>
              <a:srgbClr val="000000"/>
            </a:solidFill>
            <a:prstDash val="solid"/>
            <a:round/>
            <a:headEnd len="med" w="med" type="none"/>
            <a:tailEnd len="med" w="med" type="triangle"/>
          </a:ln>
        </p:spPr>
      </p:cxnSp>
      <p:sp>
        <p:nvSpPr>
          <p:cNvPr id="159" name="Google Shape;159;p18"/>
          <p:cNvSpPr txBox="1"/>
          <p:nvPr/>
        </p:nvSpPr>
        <p:spPr>
          <a:xfrm>
            <a:off x="7576175" y="2800300"/>
            <a:ext cx="9768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419" sz="1600">
                <a:solidFill>
                  <a:srgbClr val="FF0000"/>
                </a:solidFill>
                <a:latin typeface="Calibri"/>
                <a:ea typeface="Calibri"/>
                <a:cs typeface="Calibri"/>
                <a:sym typeface="Calibri"/>
              </a:rPr>
              <a:t>NEW POINT</a:t>
            </a:r>
            <a:endParaRPr b="1" sz="1600">
              <a:solidFill>
                <a:srgbClr val="FF0000"/>
              </a:solidFill>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19"/>
          <p:cNvSpPr txBox="1"/>
          <p:nvPr/>
        </p:nvSpPr>
        <p:spPr>
          <a:xfrm>
            <a:off x="146125" y="192050"/>
            <a:ext cx="8997900" cy="363300"/>
          </a:xfrm>
          <a:prstGeom prst="rect">
            <a:avLst/>
          </a:prstGeom>
          <a:noFill/>
          <a:ln>
            <a:noFill/>
          </a:ln>
        </p:spPr>
        <p:txBody>
          <a:bodyPr anchorCtr="0" anchor="t" bIns="34275" lIns="68575" spcFirstLastPara="1" rIns="68575" wrap="square" tIns="34275">
            <a:noAutofit/>
          </a:bodyPr>
          <a:lstStyle/>
          <a:p>
            <a:pPr indent="0" lvl="0" marL="0" rtl="0" algn="l">
              <a:lnSpc>
                <a:spcPct val="90000"/>
              </a:lnSpc>
              <a:spcBef>
                <a:spcPts val="0"/>
              </a:spcBef>
              <a:spcAft>
                <a:spcPts val="0"/>
              </a:spcAft>
              <a:buNone/>
            </a:pPr>
            <a:r>
              <a:rPr b="1" lang="es-419" sz="2200">
                <a:solidFill>
                  <a:srgbClr val="124484"/>
                </a:solidFill>
                <a:latin typeface="Calibri"/>
                <a:ea typeface="Calibri"/>
                <a:cs typeface="Calibri"/>
                <a:sym typeface="Calibri"/>
              </a:rPr>
              <a:t>Introduction to Machine Learning</a:t>
            </a:r>
            <a:endParaRPr b="1" sz="2200">
              <a:solidFill>
                <a:srgbClr val="124484"/>
              </a:solidFill>
              <a:latin typeface="Calibri"/>
              <a:ea typeface="Calibri"/>
              <a:cs typeface="Calibri"/>
              <a:sym typeface="Calibri"/>
            </a:endParaRPr>
          </a:p>
          <a:p>
            <a:pPr indent="0" lvl="0" marL="0" rtl="0" algn="l">
              <a:lnSpc>
                <a:spcPct val="90000"/>
              </a:lnSpc>
              <a:spcBef>
                <a:spcPts val="0"/>
              </a:spcBef>
              <a:spcAft>
                <a:spcPts val="0"/>
              </a:spcAft>
              <a:buNone/>
            </a:pPr>
            <a:r>
              <a:t/>
            </a:r>
            <a:endParaRPr b="1" sz="1500">
              <a:solidFill>
                <a:srgbClr val="124484"/>
              </a:solidFill>
              <a:latin typeface="Calibri"/>
              <a:ea typeface="Calibri"/>
              <a:cs typeface="Calibri"/>
              <a:sym typeface="Calibri"/>
            </a:endParaRPr>
          </a:p>
        </p:txBody>
      </p:sp>
      <p:sp>
        <p:nvSpPr>
          <p:cNvPr id="165" name="Google Shape;165;p19"/>
          <p:cNvSpPr txBox="1"/>
          <p:nvPr/>
        </p:nvSpPr>
        <p:spPr>
          <a:xfrm>
            <a:off x="760075" y="836725"/>
            <a:ext cx="73926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600">
                <a:latin typeface="Calibri"/>
                <a:ea typeface="Calibri"/>
                <a:cs typeface="Calibri"/>
                <a:sym typeface="Calibri"/>
              </a:rPr>
              <a:t>Example: I want to classify new points into </a:t>
            </a:r>
            <a:r>
              <a:rPr b="1" lang="es-419" sz="1600">
                <a:latin typeface="Calibri"/>
                <a:ea typeface="Calibri"/>
                <a:cs typeface="Calibri"/>
                <a:sym typeface="Calibri"/>
              </a:rPr>
              <a:t>Black</a:t>
            </a:r>
            <a:r>
              <a:rPr lang="es-419" sz="1600">
                <a:latin typeface="Calibri"/>
                <a:ea typeface="Calibri"/>
                <a:cs typeface="Calibri"/>
                <a:sym typeface="Calibri"/>
              </a:rPr>
              <a:t> and </a:t>
            </a:r>
            <a:r>
              <a:rPr lang="es-419" sz="1600">
                <a:solidFill>
                  <a:srgbClr val="FF0000"/>
                </a:solidFill>
                <a:latin typeface="Calibri"/>
                <a:ea typeface="Calibri"/>
                <a:cs typeface="Calibri"/>
                <a:sym typeface="Calibri"/>
              </a:rPr>
              <a:t>Red</a:t>
            </a:r>
            <a:r>
              <a:rPr lang="es-419" sz="1600">
                <a:latin typeface="Calibri"/>
                <a:ea typeface="Calibri"/>
                <a:cs typeface="Calibri"/>
                <a:sym typeface="Calibri"/>
              </a:rPr>
              <a:t> groups.</a:t>
            </a:r>
            <a:endParaRPr sz="1600">
              <a:latin typeface="Calibri"/>
              <a:ea typeface="Calibri"/>
              <a:cs typeface="Calibri"/>
              <a:sym typeface="Calibri"/>
            </a:endParaRPr>
          </a:p>
          <a:p>
            <a:pPr indent="0" lvl="0" marL="0" rtl="0" algn="l">
              <a:spcBef>
                <a:spcPts val="0"/>
              </a:spcBef>
              <a:spcAft>
                <a:spcPts val="0"/>
              </a:spcAft>
              <a:buNone/>
            </a:pPr>
            <a:r>
              <a:t/>
            </a:r>
            <a:endParaRPr sz="1600">
              <a:latin typeface="Calibri"/>
              <a:ea typeface="Calibri"/>
              <a:cs typeface="Calibri"/>
              <a:sym typeface="Calibri"/>
            </a:endParaRPr>
          </a:p>
          <a:p>
            <a:pPr indent="0" lvl="0" marL="0" rtl="0" algn="l">
              <a:spcBef>
                <a:spcPts val="0"/>
              </a:spcBef>
              <a:spcAft>
                <a:spcPts val="0"/>
              </a:spcAft>
              <a:buNone/>
            </a:pPr>
            <a:r>
              <a:rPr b="1" lang="es-419" sz="1600">
                <a:latin typeface="Calibri"/>
                <a:ea typeface="Calibri"/>
                <a:cs typeface="Calibri"/>
                <a:sym typeface="Calibri"/>
              </a:rPr>
              <a:t>Machine learning approach - algorithm learns from past data: </a:t>
            </a:r>
            <a:endParaRPr sz="1600">
              <a:latin typeface="Calibri"/>
              <a:ea typeface="Calibri"/>
              <a:cs typeface="Calibri"/>
              <a:sym typeface="Calibri"/>
            </a:endParaRPr>
          </a:p>
        </p:txBody>
      </p:sp>
      <p:sp>
        <p:nvSpPr>
          <p:cNvPr id="166" name="Google Shape;166;p19"/>
          <p:cNvSpPr/>
          <p:nvPr/>
        </p:nvSpPr>
        <p:spPr>
          <a:xfrm>
            <a:off x="5903825" y="2496125"/>
            <a:ext cx="1582800" cy="1246800"/>
          </a:xfrm>
          <a:prstGeom prst="roundRect">
            <a:avLst>
              <a:gd fmla="val 16667" name="adj"/>
            </a:avLst>
          </a:prstGeom>
          <a:solidFill>
            <a:srgbClr val="1C458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419" sz="1600">
                <a:solidFill>
                  <a:srgbClr val="FFFFFF"/>
                </a:solidFill>
                <a:latin typeface="Calibri"/>
                <a:ea typeface="Calibri"/>
                <a:cs typeface="Calibri"/>
                <a:sym typeface="Calibri"/>
              </a:rPr>
              <a:t>Trained model</a:t>
            </a:r>
            <a:endParaRPr b="1" sz="1600">
              <a:solidFill>
                <a:srgbClr val="FFFFFF"/>
              </a:solidFill>
              <a:latin typeface="Calibri"/>
              <a:ea typeface="Calibri"/>
              <a:cs typeface="Calibri"/>
              <a:sym typeface="Calibri"/>
            </a:endParaRPr>
          </a:p>
          <a:p>
            <a:pPr indent="0" lvl="0" marL="0" rtl="0" algn="ctr">
              <a:spcBef>
                <a:spcPts val="0"/>
              </a:spcBef>
              <a:spcAft>
                <a:spcPts val="0"/>
              </a:spcAft>
              <a:buNone/>
            </a:pPr>
            <a:r>
              <a:t/>
            </a:r>
            <a:endParaRPr b="1" sz="900">
              <a:solidFill>
                <a:srgbClr val="FFFFFF"/>
              </a:solidFill>
              <a:latin typeface="Calibri"/>
              <a:ea typeface="Calibri"/>
              <a:cs typeface="Calibri"/>
              <a:sym typeface="Calibri"/>
            </a:endParaRPr>
          </a:p>
          <a:p>
            <a:pPr indent="0" lvl="0" marL="0" rtl="0" algn="ctr">
              <a:spcBef>
                <a:spcPts val="0"/>
              </a:spcBef>
              <a:spcAft>
                <a:spcPts val="0"/>
              </a:spcAft>
              <a:buNone/>
            </a:pPr>
            <a:r>
              <a:t/>
            </a:r>
            <a:endParaRPr b="1" sz="1600">
              <a:solidFill>
                <a:srgbClr val="FFFFFF"/>
              </a:solidFill>
              <a:latin typeface="Calibri"/>
              <a:ea typeface="Calibri"/>
              <a:cs typeface="Calibri"/>
              <a:sym typeface="Calibri"/>
            </a:endParaRPr>
          </a:p>
          <a:p>
            <a:pPr indent="0" lvl="0" marL="0" rtl="0" algn="ctr">
              <a:spcBef>
                <a:spcPts val="0"/>
              </a:spcBef>
              <a:spcAft>
                <a:spcPts val="0"/>
              </a:spcAft>
              <a:buNone/>
            </a:pPr>
            <a:r>
              <a:t/>
            </a:r>
            <a:endParaRPr b="1" sz="1600">
              <a:solidFill>
                <a:srgbClr val="FFFFFF"/>
              </a:solidFill>
              <a:latin typeface="Calibri"/>
              <a:ea typeface="Calibri"/>
              <a:cs typeface="Calibri"/>
              <a:sym typeface="Calibri"/>
            </a:endParaRPr>
          </a:p>
        </p:txBody>
      </p:sp>
      <p:sp>
        <p:nvSpPr>
          <p:cNvPr id="167" name="Google Shape;167;p19"/>
          <p:cNvSpPr/>
          <p:nvPr/>
        </p:nvSpPr>
        <p:spPr>
          <a:xfrm>
            <a:off x="1657375" y="2496125"/>
            <a:ext cx="1506600" cy="1246800"/>
          </a:xfrm>
          <a:prstGeom prst="roundRect">
            <a:avLst>
              <a:gd fmla="val 16667" name="adj"/>
            </a:avLst>
          </a:prstGeom>
          <a:solidFill>
            <a:srgbClr val="1C458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419" sz="1600">
                <a:solidFill>
                  <a:srgbClr val="FFFFFF"/>
                </a:solidFill>
                <a:latin typeface="Calibri"/>
                <a:ea typeface="Calibri"/>
                <a:cs typeface="Calibri"/>
                <a:sym typeface="Calibri"/>
              </a:rPr>
              <a:t>Past information</a:t>
            </a:r>
            <a:endParaRPr b="1" sz="1600">
              <a:solidFill>
                <a:srgbClr val="FFFFFF"/>
              </a:solidFill>
              <a:latin typeface="Calibri"/>
              <a:ea typeface="Calibri"/>
              <a:cs typeface="Calibri"/>
              <a:sym typeface="Calibri"/>
            </a:endParaRPr>
          </a:p>
        </p:txBody>
      </p:sp>
      <p:sp>
        <p:nvSpPr>
          <p:cNvPr id="168" name="Google Shape;168;p19"/>
          <p:cNvSpPr/>
          <p:nvPr/>
        </p:nvSpPr>
        <p:spPr>
          <a:xfrm>
            <a:off x="3721700" y="2496125"/>
            <a:ext cx="1506600" cy="1246800"/>
          </a:xfrm>
          <a:prstGeom prst="roundRect">
            <a:avLst>
              <a:gd fmla="val 16667" name="adj"/>
            </a:avLst>
          </a:prstGeom>
          <a:solidFill>
            <a:srgbClr val="1C458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419" sz="1600">
                <a:solidFill>
                  <a:srgbClr val="FFFFFF"/>
                </a:solidFill>
                <a:latin typeface="Calibri"/>
                <a:ea typeface="Calibri"/>
                <a:cs typeface="Calibri"/>
                <a:sym typeface="Calibri"/>
              </a:rPr>
              <a:t>ML algorithm</a:t>
            </a:r>
            <a:endParaRPr b="1" sz="1600">
              <a:solidFill>
                <a:srgbClr val="FFFFFF"/>
              </a:solidFill>
              <a:latin typeface="Calibri"/>
              <a:ea typeface="Calibri"/>
              <a:cs typeface="Calibri"/>
              <a:sym typeface="Calibri"/>
            </a:endParaRPr>
          </a:p>
          <a:p>
            <a:pPr indent="0" lvl="0" marL="0" rtl="0" algn="ctr">
              <a:spcBef>
                <a:spcPts val="0"/>
              </a:spcBef>
              <a:spcAft>
                <a:spcPts val="0"/>
              </a:spcAft>
              <a:buNone/>
            </a:pPr>
            <a:r>
              <a:t/>
            </a:r>
            <a:endParaRPr b="1" sz="900">
              <a:solidFill>
                <a:srgbClr val="FFFFFF"/>
              </a:solidFill>
              <a:latin typeface="Calibri"/>
              <a:ea typeface="Calibri"/>
              <a:cs typeface="Calibri"/>
              <a:sym typeface="Calibri"/>
            </a:endParaRPr>
          </a:p>
          <a:p>
            <a:pPr indent="0" lvl="0" marL="0" rtl="0" algn="ctr">
              <a:spcBef>
                <a:spcPts val="0"/>
              </a:spcBef>
              <a:spcAft>
                <a:spcPts val="0"/>
              </a:spcAft>
              <a:buNone/>
            </a:pPr>
            <a:r>
              <a:t/>
            </a:r>
            <a:endParaRPr b="1" sz="1600">
              <a:solidFill>
                <a:srgbClr val="FFFFFF"/>
              </a:solidFill>
              <a:latin typeface="Calibri"/>
              <a:ea typeface="Calibri"/>
              <a:cs typeface="Calibri"/>
              <a:sym typeface="Calibri"/>
            </a:endParaRPr>
          </a:p>
          <a:p>
            <a:pPr indent="0" lvl="0" marL="0" rtl="0" algn="ctr">
              <a:spcBef>
                <a:spcPts val="0"/>
              </a:spcBef>
              <a:spcAft>
                <a:spcPts val="0"/>
              </a:spcAft>
              <a:buNone/>
            </a:pPr>
            <a:r>
              <a:t/>
            </a:r>
            <a:endParaRPr b="1" sz="1600">
              <a:solidFill>
                <a:srgbClr val="FFFFFF"/>
              </a:solidFill>
              <a:latin typeface="Calibri"/>
              <a:ea typeface="Calibri"/>
              <a:cs typeface="Calibri"/>
              <a:sym typeface="Calibri"/>
            </a:endParaRPr>
          </a:p>
        </p:txBody>
      </p:sp>
      <p:sp>
        <p:nvSpPr>
          <p:cNvPr id="169" name="Google Shape;169;p19"/>
          <p:cNvSpPr txBox="1"/>
          <p:nvPr/>
        </p:nvSpPr>
        <p:spPr>
          <a:xfrm>
            <a:off x="3243638" y="2821150"/>
            <a:ext cx="3984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419" sz="2400">
                <a:latin typeface="Calibri"/>
                <a:ea typeface="Calibri"/>
                <a:cs typeface="Calibri"/>
                <a:sym typeface="Calibri"/>
              </a:rPr>
              <a:t>+</a:t>
            </a:r>
            <a:endParaRPr b="1" sz="2400">
              <a:latin typeface="Calibri"/>
              <a:ea typeface="Calibri"/>
              <a:cs typeface="Calibri"/>
              <a:sym typeface="Calibri"/>
            </a:endParaRPr>
          </a:p>
        </p:txBody>
      </p:sp>
      <p:sp>
        <p:nvSpPr>
          <p:cNvPr id="170" name="Google Shape;170;p19"/>
          <p:cNvSpPr txBox="1"/>
          <p:nvPr/>
        </p:nvSpPr>
        <p:spPr>
          <a:xfrm>
            <a:off x="5366850" y="2842475"/>
            <a:ext cx="3984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419" sz="2400">
                <a:latin typeface="Calibri"/>
                <a:ea typeface="Calibri"/>
                <a:cs typeface="Calibri"/>
                <a:sym typeface="Calibri"/>
              </a:rPr>
              <a:t>=</a:t>
            </a:r>
            <a:endParaRPr b="1" sz="2400">
              <a:latin typeface="Calibri"/>
              <a:ea typeface="Calibri"/>
              <a:cs typeface="Calibri"/>
              <a:sym typeface="Calibri"/>
            </a:endParaRPr>
          </a:p>
        </p:txBody>
      </p:sp>
      <p:pic>
        <p:nvPicPr>
          <p:cNvPr id="171" name="Google Shape;171;p19"/>
          <p:cNvPicPr preferRelativeResize="0"/>
          <p:nvPr/>
        </p:nvPicPr>
        <p:blipFill rotWithShape="1">
          <a:blip r:embed="rId3">
            <a:alphaModFix/>
          </a:blip>
          <a:srcRect b="13479" l="0" r="0" t="0"/>
          <a:stretch/>
        </p:blipFill>
        <p:spPr>
          <a:xfrm>
            <a:off x="6346882" y="2973700"/>
            <a:ext cx="696693" cy="586801"/>
          </a:xfrm>
          <a:prstGeom prst="rect">
            <a:avLst/>
          </a:prstGeom>
          <a:noFill/>
          <a:ln>
            <a:noFill/>
          </a:ln>
        </p:spPr>
      </p:pic>
      <p:pic>
        <p:nvPicPr>
          <p:cNvPr id="172" name="Google Shape;172;p19"/>
          <p:cNvPicPr preferRelativeResize="0"/>
          <p:nvPr/>
        </p:nvPicPr>
        <p:blipFill>
          <a:blip r:embed="rId4">
            <a:alphaModFix/>
          </a:blip>
          <a:stretch>
            <a:fillRect/>
          </a:stretch>
        </p:blipFill>
        <p:spPr>
          <a:xfrm>
            <a:off x="4197950" y="3006400"/>
            <a:ext cx="554100" cy="5541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20"/>
          <p:cNvSpPr txBox="1"/>
          <p:nvPr/>
        </p:nvSpPr>
        <p:spPr>
          <a:xfrm>
            <a:off x="146125" y="192050"/>
            <a:ext cx="8997900" cy="363300"/>
          </a:xfrm>
          <a:prstGeom prst="rect">
            <a:avLst/>
          </a:prstGeom>
          <a:noFill/>
          <a:ln>
            <a:noFill/>
          </a:ln>
        </p:spPr>
        <p:txBody>
          <a:bodyPr anchorCtr="0" anchor="t" bIns="34275" lIns="68575" spcFirstLastPara="1" rIns="68575" wrap="square" tIns="34275">
            <a:noAutofit/>
          </a:bodyPr>
          <a:lstStyle/>
          <a:p>
            <a:pPr indent="0" lvl="0" marL="0" rtl="0" algn="l">
              <a:lnSpc>
                <a:spcPct val="90000"/>
              </a:lnSpc>
              <a:spcBef>
                <a:spcPts val="0"/>
              </a:spcBef>
              <a:spcAft>
                <a:spcPts val="0"/>
              </a:spcAft>
              <a:buNone/>
            </a:pPr>
            <a:r>
              <a:rPr b="1" lang="es-419" sz="2200">
                <a:solidFill>
                  <a:srgbClr val="124484"/>
                </a:solidFill>
                <a:latin typeface="Calibri"/>
                <a:ea typeface="Calibri"/>
                <a:cs typeface="Calibri"/>
                <a:sym typeface="Calibri"/>
              </a:rPr>
              <a:t>Introduction to Machine Learning</a:t>
            </a:r>
            <a:endParaRPr b="1" sz="2200">
              <a:solidFill>
                <a:srgbClr val="124484"/>
              </a:solidFill>
              <a:latin typeface="Calibri"/>
              <a:ea typeface="Calibri"/>
              <a:cs typeface="Calibri"/>
              <a:sym typeface="Calibri"/>
            </a:endParaRPr>
          </a:p>
          <a:p>
            <a:pPr indent="0" lvl="0" marL="0" rtl="0" algn="l">
              <a:lnSpc>
                <a:spcPct val="90000"/>
              </a:lnSpc>
              <a:spcBef>
                <a:spcPts val="0"/>
              </a:spcBef>
              <a:spcAft>
                <a:spcPts val="0"/>
              </a:spcAft>
              <a:buNone/>
            </a:pPr>
            <a:r>
              <a:t/>
            </a:r>
            <a:endParaRPr b="1" sz="1500">
              <a:solidFill>
                <a:srgbClr val="124484"/>
              </a:solidFill>
              <a:latin typeface="Calibri"/>
              <a:ea typeface="Calibri"/>
              <a:cs typeface="Calibri"/>
              <a:sym typeface="Calibri"/>
            </a:endParaRPr>
          </a:p>
        </p:txBody>
      </p:sp>
      <p:sp>
        <p:nvSpPr>
          <p:cNvPr id="178" name="Google Shape;178;p20"/>
          <p:cNvSpPr txBox="1"/>
          <p:nvPr/>
        </p:nvSpPr>
        <p:spPr>
          <a:xfrm>
            <a:off x="760075" y="836725"/>
            <a:ext cx="7392600" cy="1416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600">
                <a:latin typeface="Calibri"/>
                <a:ea typeface="Calibri"/>
                <a:cs typeface="Calibri"/>
                <a:sym typeface="Calibri"/>
              </a:rPr>
              <a:t>Example: I want to classify new points into </a:t>
            </a:r>
            <a:r>
              <a:rPr b="1" lang="es-419" sz="1600">
                <a:latin typeface="Calibri"/>
                <a:ea typeface="Calibri"/>
                <a:cs typeface="Calibri"/>
                <a:sym typeface="Calibri"/>
              </a:rPr>
              <a:t>Black</a:t>
            </a:r>
            <a:r>
              <a:rPr lang="es-419" sz="1600">
                <a:latin typeface="Calibri"/>
                <a:ea typeface="Calibri"/>
                <a:cs typeface="Calibri"/>
                <a:sym typeface="Calibri"/>
              </a:rPr>
              <a:t> and </a:t>
            </a:r>
            <a:r>
              <a:rPr lang="es-419" sz="1600">
                <a:solidFill>
                  <a:srgbClr val="FF0000"/>
                </a:solidFill>
                <a:latin typeface="Calibri"/>
                <a:ea typeface="Calibri"/>
                <a:cs typeface="Calibri"/>
                <a:sym typeface="Calibri"/>
              </a:rPr>
              <a:t>Red</a:t>
            </a:r>
            <a:r>
              <a:rPr lang="es-419" sz="1600">
                <a:latin typeface="Calibri"/>
                <a:ea typeface="Calibri"/>
                <a:cs typeface="Calibri"/>
                <a:sym typeface="Calibri"/>
              </a:rPr>
              <a:t> groups.</a:t>
            </a:r>
            <a:endParaRPr sz="1600">
              <a:latin typeface="Calibri"/>
              <a:ea typeface="Calibri"/>
              <a:cs typeface="Calibri"/>
              <a:sym typeface="Calibri"/>
            </a:endParaRPr>
          </a:p>
          <a:p>
            <a:pPr indent="0" lvl="0" marL="0" rtl="0" algn="l">
              <a:spcBef>
                <a:spcPts val="0"/>
              </a:spcBef>
              <a:spcAft>
                <a:spcPts val="0"/>
              </a:spcAft>
              <a:buNone/>
            </a:pPr>
            <a:r>
              <a:t/>
            </a:r>
            <a:endParaRPr sz="1600">
              <a:latin typeface="Calibri"/>
              <a:ea typeface="Calibri"/>
              <a:cs typeface="Calibri"/>
              <a:sym typeface="Calibri"/>
            </a:endParaRPr>
          </a:p>
          <a:p>
            <a:pPr indent="0" lvl="0" marL="0" rtl="0" algn="l">
              <a:spcBef>
                <a:spcPts val="0"/>
              </a:spcBef>
              <a:spcAft>
                <a:spcPts val="0"/>
              </a:spcAft>
              <a:buNone/>
            </a:pPr>
            <a:r>
              <a:rPr b="1" lang="es-419" sz="1600">
                <a:latin typeface="Calibri"/>
                <a:ea typeface="Calibri"/>
                <a:cs typeface="Calibri"/>
                <a:sym typeface="Calibri"/>
              </a:rPr>
              <a:t>Machine learning approach - algorithm learns from past data: </a:t>
            </a:r>
            <a:endParaRPr b="1" sz="1600">
              <a:latin typeface="Calibri"/>
              <a:ea typeface="Calibri"/>
              <a:cs typeface="Calibri"/>
              <a:sym typeface="Calibri"/>
            </a:endParaRPr>
          </a:p>
          <a:p>
            <a:pPr indent="-330200" lvl="0" marL="457200" rtl="0" algn="l">
              <a:spcBef>
                <a:spcPts val="0"/>
              </a:spcBef>
              <a:spcAft>
                <a:spcPts val="0"/>
              </a:spcAft>
              <a:buSzPts val="1600"/>
              <a:buFont typeface="Calibri"/>
              <a:buAutoNum type="arabicPeriod"/>
            </a:pPr>
            <a:r>
              <a:rPr lang="es-419" sz="1600">
                <a:latin typeface="Calibri"/>
                <a:ea typeface="Calibri"/>
                <a:cs typeface="Calibri"/>
                <a:sym typeface="Calibri"/>
              </a:rPr>
              <a:t>C</a:t>
            </a:r>
            <a:r>
              <a:rPr lang="es-419" sz="1600">
                <a:latin typeface="Calibri"/>
                <a:ea typeface="Calibri"/>
                <a:cs typeface="Calibri"/>
                <a:sym typeface="Calibri"/>
              </a:rPr>
              <a:t>ollect </a:t>
            </a:r>
            <a:r>
              <a:rPr b="1" lang="es-419" sz="1600">
                <a:latin typeface="Calibri"/>
                <a:ea typeface="Calibri"/>
                <a:cs typeface="Calibri"/>
                <a:sym typeface="Calibri"/>
              </a:rPr>
              <a:t>past examples</a:t>
            </a:r>
            <a:r>
              <a:rPr lang="es-419" sz="1600">
                <a:latin typeface="Calibri"/>
                <a:ea typeface="Calibri"/>
                <a:cs typeface="Calibri"/>
                <a:sym typeface="Calibri"/>
              </a:rPr>
              <a:t> of Black and Red points &amp; feed them to the machine (this is called “</a:t>
            </a:r>
            <a:r>
              <a:rPr b="1" lang="es-419" sz="1600">
                <a:latin typeface="Calibri"/>
                <a:ea typeface="Calibri"/>
                <a:cs typeface="Calibri"/>
                <a:sym typeface="Calibri"/>
              </a:rPr>
              <a:t>training</a:t>
            </a:r>
            <a:r>
              <a:rPr lang="es-419" sz="1600">
                <a:latin typeface="Calibri"/>
                <a:ea typeface="Calibri"/>
                <a:cs typeface="Calibri"/>
                <a:sym typeface="Calibri"/>
              </a:rPr>
              <a:t>” the algorithm)</a:t>
            </a:r>
            <a:endParaRPr sz="1600">
              <a:latin typeface="Calibri"/>
              <a:ea typeface="Calibri"/>
              <a:cs typeface="Calibri"/>
              <a:sym typeface="Calibri"/>
            </a:endParaRPr>
          </a:p>
        </p:txBody>
      </p:sp>
      <p:pic>
        <p:nvPicPr>
          <p:cNvPr id="179" name="Google Shape;179;p20"/>
          <p:cNvPicPr preferRelativeResize="0"/>
          <p:nvPr/>
        </p:nvPicPr>
        <p:blipFill>
          <a:blip r:embed="rId3">
            <a:alphaModFix/>
          </a:blip>
          <a:stretch>
            <a:fillRect/>
          </a:stretch>
        </p:blipFill>
        <p:spPr>
          <a:xfrm>
            <a:off x="760075" y="2739925"/>
            <a:ext cx="3576500" cy="2113850"/>
          </a:xfrm>
          <a:prstGeom prst="rect">
            <a:avLst/>
          </a:prstGeom>
          <a:noFill/>
          <a:ln>
            <a:noFill/>
          </a:ln>
        </p:spPr>
      </p:pic>
      <p:sp>
        <p:nvSpPr>
          <p:cNvPr id="180" name="Google Shape;180;p20"/>
          <p:cNvSpPr txBox="1"/>
          <p:nvPr/>
        </p:nvSpPr>
        <p:spPr>
          <a:xfrm>
            <a:off x="1691025" y="4554788"/>
            <a:ext cx="11664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419" sz="1200">
                <a:latin typeface="Calibri"/>
                <a:ea typeface="Calibri"/>
                <a:cs typeface="Calibri"/>
                <a:sym typeface="Calibri"/>
              </a:rPr>
              <a:t>past examples</a:t>
            </a:r>
            <a:endParaRPr b="1" sz="1200">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21"/>
          <p:cNvSpPr txBox="1"/>
          <p:nvPr/>
        </p:nvSpPr>
        <p:spPr>
          <a:xfrm>
            <a:off x="146125" y="192050"/>
            <a:ext cx="8997900" cy="363300"/>
          </a:xfrm>
          <a:prstGeom prst="rect">
            <a:avLst/>
          </a:prstGeom>
          <a:noFill/>
          <a:ln>
            <a:noFill/>
          </a:ln>
        </p:spPr>
        <p:txBody>
          <a:bodyPr anchorCtr="0" anchor="t" bIns="34275" lIns="68575" spcFirstLastPara="1" rIns="68575" wrap="square" tIns="34275">
            <a:noAutofit/>
          </a:bodyPr>
          <a:lstStyle/>
          <a:p>
            <a:pPr indent="0" lvl="0" marL="0" rtl="0" algn="l">
              <a:lnSpc>
                <a:spcPct val="90000"/>
              </a:lnSpc>
              <a:spcBef>
                <a:spcPts val="0"/>
              </a:spcBef>
              <a:spcAft>
                <a:spcPts val="0"/>
              </a:spcAft>
              <a:buNone/>
            </a:pPr>
            <a:r>
              <a:rPr b="1" lang="es-419" sz="2200">
                <a:solidFill>
                  <a:srgbClr val="124484"/>
                </a:solidFill>
                <a:latin typeface="Calibri"/>
                <a:ea typeface="Calibri"/>
                <a:cs typeface="Calibri"/>
                <a:sym typeface="Calibri"/>
              </a:rPr>
              <a:t>Introduction to Machine Learning</a:t>
            </a:r>
            <a:endParaRPr b="1" sz="2200">
              <a:solidFill>
                <a:srgbClr val="124484"/>
              </a:solidFill>
              <a:latin typeface="Calibri"/>
              <a:ea typeface="Calibri"/>
              <a:cs typeface="Calibri"/>
              <a:sym typeface="Calibri"/>
            </a:endParaRPr>
          </a:p>
          <a:p>
            <a:pPr indent="0" lvl="0" marL="0" rtl="0" algn="l">
              <a:lnSpc>
                <a:spcPct val="90000"/>
              </a:lnSpc>
              <a:spcBef>
                <a:spcPts val="0"/>
              </a:spcBef>
              <a:spcAft>
                <a:spcPts val="0"/>
              </a:spcAft>
              <a:buNone/>
            </a:pPr>
            <a:r>
              <a:t/>
            </a:r>
            <a:endParaRPr b="1" sz="1500">
              <a:solidFill>
                <a:srgbClr val="124484"/>
              </a:solidFill>
              <a:latin typeface="Calibri"/>
              <a:ea typeface="Calibri"/>
              <a:cs typeface="Calibri"/>
              <a:sym typeface="Calibri"/>
            </a:endParaRPr>
          </a:p>
        </p:txBody>
      </p:sp>
      <p:sp>
        <p:nvSpPr>
          <p:cNvPr id="186" name="Google Shape;186;p21"/>
          <p:cNvSpPr txBox="1"/>
          <p:nvPr/>
        </p:nvSpPr>
        <p:spPr>
          <a:xfrm>
            <a:off x="760075" y="836725"/>
            <a:ext cx="7392600" cy="1662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600">
                <a:latin typeface="Calibri"/>
                <a:ea typeface="Calibri"/>
                <a:cs typeface="Calibri"/>
                <a:sym typeface="Calibri"/>
              </a:rPr>
              <a:t>Example: I want to classify new points into </a:t>
            </a:r>
            <a:r>
              <a:rPr b="1" lang="es-419" sz="1600">
                <a:latin typeface="Calibri"/>
                <a:ea typeface="Calibri"/>
                <a:cs typeface="Calibri"/>
                <a:sym typeface="Calibri"/>
              </a:rPr>
              <a:t>Black</a:t>
            </a:r>
            <a:r>
              <a:rPr lang="es-419" sz="1600">
                <a:latin typeface="Calibri"/>
                <a:ea typeface="Calibri"/>
                <a:cs typeface="Calibri"/>
                <a:sym typeface="Calibri"/>
              </a:rPr>
              <a:t> and </a:t>
            </a:r>
            <a:r>
              <a:rPr lang="es-419" sz="1600">
                <a:solidFill>
                  <a:srgbClr val="FF0000"/>
                </a:solidFill>
                <a:latin typeface="Calibri"/>
                <a:ea typeface="Calibri"/>
                <a:cs typeface="Calibri"/>
                <a:sym typeface="Calibri"/>
              </a:rPr>
              <a:t>Red</a:t>
            </a:r>
            <a:r>
              <a:rPr lang="es-419" sz="1600">
                <a:latin typeface="Calibri"/>
                <a:ea typeface="Calibri"/>
                <a:cs typeface="Calibri"/>
                <a:sym typeface="Calibri"/>
              </a:rPr>
              <a:t> groups.</a:t>
            </a:r>
            <a:endParaRPr sz="1600">
              <a:latin typeface="Calibri"/>
              <a:ea typeface="Calibri"/>
              <a:cs typeface="Calibri"/>
              <a:sym typeface="Calibri"/>
            </a:endParaRPr>
          </a:p>
          <a:p>
            <a:pPr indent="0" lvl="0" marL="0" rtl="0" algn="l">
              <a:spcBef>
                <a:spcPts val="0"/>
              </a:spcBef>
              <a:spcAft>
                <a:spcPts val="0"/>
              </a:spcAft>
              <a:buNone/>
            </a:pPr>
            <a:r>
              <a:t/>
            </a:r>
            <a:endParaRPr sz="1600">
              <a:latin typeface="Calibri"/>
              <a:ea typeface="Calibri"/>
              <a:cs typeface="Calibri"/>
              <a:sym typeface="Calibri"/>
            </a:endParaRPr>
          </a:p>
          <a:p>
            <a:pPr indent="0" lvl="0" marL="0" rtl="0" algn="l">
              <a:spcBef>
                <a:spcPts val="0"/>
              </a:spcBef>
              <a:spcAft>
                <a:spcPts val="0"/>
              </a:spcAft>
              <a:buNone/>
            </a:pPr>
            <a:r>
              <a:rPr b="1" lang="es-419" sz="1600">
                <a:latin typeface="Calibri"/>
                <a:ea typeface="Calibri"/>
                <a:cs typeface="Calibri"/>
                <a:sym typeface="Calibri"/>
              </a:rPr>
              <a:t>Machine learning approach: </a:t>
            </a:r>
            <a:endParaRPr b="1" sz="1600">
              <a:latin typeface="Calibri"/>
              <a:ea typeface="Calibri"/>
              <a:cs typeface="Calibri"/>
              <a:sym typeface="Calibri"/>
            </a:endParaRPr>
          </a:p>
          <a:p>
            <a:pPr indent="-330200" lvl="0" marL="457200" rtl="0" algn="l">
              <a:spcBef>
                <a:spcPts val="0"/>
              </a:spcBef>
              <a:spcAft>
                <a:spcPts val="0"/>
              </a:spcAft>
              <a:buSzPts val="1600"/>
              <a:buFont typeface="Calibri"/>
              <a:buAutoNum type="arabicPeriod"/>
            </a:pPr>
            <a:r>
              <a:rPr lang="es-419" sz="1600">
                <a:solidFill>
                  <a:schemeClr val="dk1"/>
                </a:solidFill>
                <a:latin typeface="Calibri"/>
                <a:ea typeface="Calibri"/>
                <a:cs typeface="Calibri"/>
                <a:sym typeface="Calibri"/>
              </a:rPr>
              <a:t>Collect </a:t>
            </a:r>
            <a:r>
              <a:rPr b="1" lang="es-419" sz="1600">
                <a:solidFill>
                  <a:schemeClr val="dk1"/>
                </a:solidFill>
                <a:latin typeface="Calibri"/>
                <a:ea typeface="Calibri"/>
                <a:cs typeface="Calibri"/>
                <a:sym typeface="Calibri"/>
              </a:rPr>
              <a:t>past examples</a:t>
            </a:r>
            <a:r>
              <a:rPr lang="es-419" sz="1600">
                <a:solidFill>
                  <a:schemeClr val="dk1"/>
                </a:solidFill>
                <a:latin typeface="Calibri"/>
                <a:ea typeface="Calibri"/>
                <a:cs typeface="Calibri"/>
                <a:sym typeface="Calibri"/>
              </a:rPr>
              <a:t> of Black and Red points &amp; feed them to the machine</a:t>
            </a:r>
            <a:r>
              <a:rPr lang="es-419" sz="1600">
                <a:latin typeface="Calibri"/>
                <a:ea typeface="Calibri"/>
                <a:cs typeface="Calibri"/>
                <a:sym typeface="Calibri"/>
              </a:rPr>
              <a:t>. </a:t>
            </a:r>
            <a:endParaRPr sz="1600">
              <a:latin typeface="Calibri"/>
              <a:ea typeface="Calibri"/>
              <a:cs typeface="Calibri"/>
              <a:sym typeface="Calibri"/>
            </a:endParaRPr>
          </a:p>
          <a:p>
            <a:pPr indent="-330200" lvl="0" marL="457200" rtl="0" algn="l">
              <a:spcBef>
                <a:spcPts val="0"/>
              </a:spcBef>
              <a:spcAft>
                <a:spcPts val="0"/>
              </a:spcAft>
              <a:buSzPts val="1600"/>
              <a:buFont typeface="Calibri"/>
              <a:buAutoNum type="arabicPeriod"/>
            </a:pPr>
            <a:r>
              <a:rPr b="1" lang="es-419" sz="1600">
                <a:latin typeface="Calibri"/>
                <a:ea typeface="Calibri"/>
                <a:cs typeface="Calibri"/>
                <a:sym typeface="Calibri"/>
              </a:rPr>
              <a:t>It creates its own rule</a:t>
            </a:r>
            <a:r>
              <a:rPr lang="es-419" sz="1600">
                <a:solidFill>
                  <a:schemeClr val="dk1"/>
                </a:solidFill>
                <a:latin typeface="Calibri"/>
                <a:ea typeface="Calibri"/>
                <a:cs typeface="Calibri"/>
                <a:sym typeface="Calibri"/>
              </a:rPr>
              <a:t> → </a:t>
            </a:r>
            <a:r>
              <a:rPr i="1" lang="es-419" sz="1600">
                <a:solidFill>
                  <a:schemeClr val="dk1"/>
                </a:solidFill>
                <a:latin typeface="Calibri"/>
                <a:ea typeface="Calibri"/>
                <a:cs typeface="Calibri"/>
                <a:sym typeface="Calibri"/>
              </a:rPr>
              <a:t>self-created rule based on previous data → </a:t>
            </a:r>
            <a:r>
              <a:rPr lang="es-419" sz="1600">
                <a:solidFill>
                  <a:schemeClr val="dk1"/>
                </a:solidFill>
                <a:latin typeface="Calibri"/>
                <a:ea typeface="Calibri"/>
                <a:cs typeface="Calibri"/>
                <a:sym typeface="Calibri"/>
              </a:rPr>
              <a:t>that is the difference!</a:t>
            </a:r>
            <a:endParaRPr sz="1600">
              <a:latin typeface="Calibri"/>
              <a:ea typeface="Calibri"/>
              <a:cs typeface="Calibri"/>
              <a:sym typeface="Calibri"/>
            </a:endParaRPr>
          </a:p>
        </p:txBody>
      </p:sp>
      <p:pic>
        <p:nvPicPr>
          <p:cNvPr id="187" name="Google Shape;187;p21"/>
          <p:cNvPicPr preferRelativeResize="0"/>
          <p:nvPr/>
        </p:nvPicPr>
        <p:blipFill>
          <a:blip r:embed="rId3">
            <a:alphaModFix/>
          </a:blip>
          <a:stretch>
            <a:fillRect/>
          </a:stretch>
        </p:blipFill>
        <p:spPr>
          <a:xfrm>
            <a:off x="760075" y="2739925"/>
            <a:ext cx="3576500" cy="2113850"/>
          </a:xfrm>
          <a:prstGeom prst="rect">
            <a:avLst/>
          </a:prstGeom>
          <a:noFill/>
          <a:ln>
            <a:noFill/>
          </a:ln>
        </p:spPr>
      </p:pic>
      <p:pic>
        <p:nvPicPr>
          <p:cNvPr id="188" name="Google Shape;188;p21"/>
          <p:cNvPicPr preferRelativeResize="0"/>
          <p:nvPr/>
        </p:nvPicPr>
        <p:blipFill>
          <a:blip r:embed="rId4">
            <a:alphaModFix/>
          </a:blip>
          <a:stretch>
            <a:fillRect/>
          </a:stretch>
        </p:blipFill>
        <p:spPr>
          <a:xfrm>
            <a:off x="4914425" y="2739915"/>
            <a:ext cx="3617456" cy="2156184"/>
          </a:xfrm>
          <a:prstGeom prst="rect">
            <a:avLst/>
          </a:prstGeom>
          <a:noFill/>
          <a:ln>
            <a:noFill/>
          </a:ln>
        </p:spPr>
      </p:pic>
      <p:sp>
        <p:nvSpPr>
          <p:cNvPr id="189" name="Google Shape;189;p21"/>
          <p:cNvSpPr txBox="1"/>
          <p:nvPr/>
        </p:nvSpPr>
        <p:spPr>
          <a:xfrm>
            <a:off x="1691025" y="4554788"/>
            <a:ext cx="11664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419" sz="1200">
                <a:latin typeface="Calibri"/>
                <a:ea typeface="Calibri"/>
                <a:cs typeface="Calibri"/>
                <a:sym typeface="Calibri"/>
              </a:rPr>
              <a:t>past examples</a:t>
            </a:r>
            <a:endParaRPr b="1" sz="1200">
              <a:latin typeface="Calibri"/>
              <a:ea typeface="Calibri"/>
              <a:cs typeface="Calibri"/>
              <a:sym typeface="Calibri"/>
            </a:endParaRPr>
          </a:p>
        </p:txBody>
      </p:sp>
      <p:sp>
        <p:nvSpPr>
          <p:cNvPr id="190" name="Google Shape;190;p21"/>
          <p:cNvSpPr txBox="1"/>
          <p:nvPr/>
        </p:nvSpPr>
        <p:spPr>
          <a:xfrm>
            <a:off x="5843900" y="4554798"/>
            <a:ext cx="11664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419" sz="1200">
                <a:latin typeface="Calibri"/>
                <a:ea typeface="Calibri"/>
                <a:cs typeface="Calibri"/>
                <a:sym typeface="Calibri"/>
              </a:rPr>
              <a:t>past examples</a:t>
            </a:r>
            <a:endParaRPr b="1" sz="1200">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22"/>
          <p:cNvSpPr txBox="1"/>
          <p:nvPr/>
        </p:nvSpPr>
        <p:spPr>
          <a:xfrm>
            <a:off x="146125" y="192050"/>
            <a:ext cx="8997900" cy="363300"/>
          </a:xfrm>
          <a:prstGeom prst="rect">
            <a:avLst/>
          </a:prstGeom>
          <a:noFill/>
          <a:ln>
            <a:noFill/>
          </a:ln>
        </p:spPr>
        <p:txBody>
          <a:bodyPr anchorCtr="0" anchor="t" bIns="34275" lIns="68575" spcFirstLastPara="1" rIns="68575" wrap="square" tIns="34275">
            <a:noAutofit/>
          </a:bodyPr>
          <a:lstStyle/>
          <a:p>
            <a:pPr indent="0" lvl="0" marL="0" rtl="0" algn="l">
              <a:lnSpc>
                <a:spcPct val="90000"/>
              </a:lnSpc>
              <a:spcBef>
                <a:spcPts val="0"/>
              </a:spcBef>
              <a:spcAft>
                <a:spcPts val="0"/>
              </a:spcAft>
              <a:buNone/>
            </a:pPr>
            <a:r>
              <a:rPr b="1" lang="es-419" sz="2200">
                <a:solidFill>
                  <a:srgbClr val="124484"/>
                </a:solidFill>
                <a:latin typeface="Calibri"/>
                <a:ea typeface="Calibri"/>
                <a:cs typeface="Calibri"/>
                <a:sym typeface="Calibri"/>
              </a:rPr>
              <a:t>Introduction to Machine Learning</a:t>
            </a:r>
            <a:endParaRPr b="1" sz="2200">
              <a:solidFill>
                <a:srgbClr val="124484"/>
              </a:solidFill>
              <a:latin typeface="Calibri"/>
              <a:ea typeface="Calibri"/>
              <a:cs typeface="Calibri"/>
              <a:sym typeface="Calibri"/>
            </a:endParaRPr>
          </a:p>
          <a:p>
            <a:pPr indent="0" lvl="0" marL="0" rtl="0" algn="l">
              <a:lnSpc>
                <a:spcPct val="90000"/>
              </a:lnSpc>
              <a:spcBef>
                <a:spcPts val="0"/>
              </a:spcBef>
              <a:spcAft>
                <a:spcPts val="0"/>
              </a:spcAft>
              <a:buNone/>
            </a:pPr>
            <a:r>
              <a:t/>
            </a:r>
            <a:endParaRPr b="1" sz="1500">
              <a:solidFill>
                <a:srgbClr val="124484"/>
              </a:solidFill>
              <a:latin typeface="Calibri"/>
              <a:ea typeface="Calibri"/>
              <a:cs typeface="Calibri"/>
              <a:sym typeface="Calibri"/>
            </a:endParaRPr>
          </a:p>
        </p:txBody>
      </p:sp>
      <p:sp>
        <p:nvSpPr>
          <p:cNvPr id="196" name="Google Shape;196;p22"/>
          <p:cNvSpPr txBox="1"/>
          <p:nvPr/>
        </p:nvSpPr>
        <p:spPr>
          <a:xfrm>
            <a:off x="760075" y="836725"/>
            <a:ext cx="7392600" cy="1908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600">
                <a:latin typeface="Calibri"/>
                <a:ea typeface="Calibri"/>
                <a:cs typeface="Calibri"/>
                <a:sym typeface="Calibri"/>
              </a:rPr>
              <a:t>Example: I want to classify new points into </a:t>
            </a:r>
            <a:r>
              <a:rPr b="1" lang="es-419" sz="1600">
                <a:latin typeface="Calibri"/>
                <a:ea typeface="Calibri"/>
                <a:cs typeface="Calibri"/>
                <a:sym typeface="Calibri"/>
              </a:rPr>
              <a:t>Black</a:t>
            </a:r>
            <a:r>
              <a:rPr lang="es-419" sz="1600">
                <a:latin typeface="Calibri"/>
                <a:ea typeface="Calibri"/>
                <a:cs typeface="Calibri"/>
                <a:sym typeface="Calibri"/>
              </a:rPr>
              <a:t> and </a:t>
            </a:r>
            <a:r>
              <a:rPr lang="es-419" sz="1600">
                <a:solidFill>
                  <a:srgbClr val="FF0000"/>
                </a:solidFill>
                <a:latin typeface="Calibri"/>
                <a:ea typeface="Calibri"/>
                <a:cs typeface="Calibri"/>
                <a:sym typeface="Calibri"/>
              </a:rPr>
              <a:t>Red</a:t>
            </a:r>
            <a:r>
              <a:rPr lang="es-419" sz="1600">
                <a:latin typeface="Calibri"/>
                <a:ea typeface="Calibri"/>
                <a:cs typeface="Calibri"/>
                <a:sym typeface="Calibri"/>
              </a:rPr>
              <a:t> groups.</a:t>
            </a:r>
            <a:endParaRPr sz="1600">
              <a:latin typeface="Calibri"/>
              <a:ea typeface="Calibri"/>
              <a:cs typeface="Calibri"/>
              <a:sym typeface="Calibri"/>
            </a:endParaRPr>
          </a:p>
          <a:p>
            <a:pPr indent="0" lvl="0" marL="0" rtl="0" algn="l">
              <a:spcBef>
                <a:spcPts val="0"/>
              </a:spcBef>
              <a:spcAft>
                <a:spcPts val="0"/>
              </a:spcAft>
              <a:buNone/>
            </a:pPr>
            <a:r>
              <a:t/>
            </a:r>
            <a:endParaRPr sz="1600">
              <a:latin typeface="Calibri"/>
              <a:ea typeface="Calibri"/>
              <a:cs typeface="Calibri"/>
              <a:sym typeface="Calibri"/>
            </a:endParaRPr>
          </a:p>
          <a:p>
            <a:pPr indent="0" lvl="0" marL="0" rtl="0" algn="l">
              <a:spcBef>
                <a:spcPts val="0"/>
              </a:spcBef>
              <a:spcAft>
                <a:spcPts val="0"/>
              </a:spcAft>
              <a:buNone/>
            </a:pPr>
            <a:r>
              <a:rPr b="1" lang="es-419" sz="1600">
                <a:latin typeface="Calibri"/>
                <a:ea typeface="Calibri"/>
                <a:cs typeface="Calibri"/>
                <a:sym typeface="Calibri"/>
              </a:rPr>
              <a:t>Machine learning approach: </a:t>
            </a:r>
            <a:endParaRPr b="1" sz="1600">
              <a:latin typeface="Calibri"/>
              <a:ea typeface="Calibri"/>
              <a:cs typeface="Calibri"/>
              <a:sym typeface="Calibri"/>
            </a:endParaRPr>
          </a:p>
          <a:p>
            <a:pPr indent="-330200" lvl="0" marL="457200" rtl="0" algn="l">
              <a:spcBef>
                <a:spcPts val="0"/>
              </a:spcBef>
              <a:spcAft>
                <a:spcPts val="0"/>
              </a:spcAft>
              <a:buSzPts val="1600"/>
              <a:buFont typeface="Calibri"/>
              <a:buAutoNum type="arabicPeriod"/>
            </a:pPr>
            <a:r>
              <a:rPr lang="es-419" sz="1600">
                <a:solidFill>
                  <a:schemeClr val="dk1"/>
                </a:solidFill>
                <a:latin typeface="Calibri"/>
                <a:ea typeface="Calibri"/>
                <a:cs typeface="Calibri"/>
                <a:sym typeface="Calibri"/>
              </a:rPr>
              <a:t>Collect </a:t>
            </a:r>
            <a:r>
              <a:rPr b="1" lang="es-419" sz="1600">
                <a:solidFill>
                  <a:schemeClr val="dk1"/>
                </a:solidFill>
                <a:latin typeface="Calibri"/>
                <a:ea typeface="Calibri"/>
                <a:cs typeface="Calibri"/>
                <a:sym typeface="Calibri"/>
              </a:rPr>
              <a:t>past examples</a:t>
            </a:r>
            <a:r>
              <a:rPr lang="es-419" sz="1600">
                <a:solidFill>
                  <a:schemeClr val="dk1"/>
                </a:solidFill>
                <a:latin typeface="Calibri"/>
                <a:ea typeface="Calibri"/>
                <a:cs typeface="Calibri"/>
                <a:sym typeface="Calibri"/>
              </a:rPr>
              <a:t> of Black and Red points &amp; feed them to the machine</a:t>
            </a:r>
            <a:r>
              <a:rPr lang="es-419" sz="1600">
                <a:latin typeface="Calibri"/>
                <a:ea typeface="Calibri"/>
                <a:cs typeface="Calibri"/>
                <a:sym typeface="Calibri"/>
              </a:rPr>
              <a:t>. </a:t>
            </a:r>
            <a:endParaRPr sz="1600">
              <a:latin typeface="Calibri"/>
              <a:ea typeface="Calibri"/>
              <a:cs typeface="Calibri"/>
              <a:sym typeface="Calibri"/>
            </a:endParaRPr>
          </a:p>
          <a:p>
            <a:pPr indent="-330200" lvl="0" marL="457200" rtl="0" algn="l">
              <a:spcBef>
                <a:spcPts val="0"/>
              </a:spcBef>
              <a:spcAft>
                <a:spcPts val="0"/>
              </a:spcAft>
              <a:buSzPts val="1600"/>
              <a:buFont typeface="Calibri"/>
              <a:buAutoNum type="arabicPeriod"/>
            </a:pPr>
            <a:r>
              <a:rPr lang="es-419" sz="1600">
                <a:latin typeface="Calibri"/>
                <a:ea typeface="Calibri"/>
                <a:cs typeface="Calibri"/>
                <a:sym typeface="Calibri"/>
              </a:rPr>
              <a:t>It creates its own rule</a:t>
            </a:r>
            <a:endParaRPr i="1" sz="1600">
              <a:latin typeface="Calibri"/>
              <a:ea typeface="Calibri"/>
              <a:cs typeface="Calibri"/>
              <a:sym typeface="Calibri"/>
            </a:endParaRPr>
          </a:p>
          <a:p>
            <a:pPr indent="-330200" lvl="0" marL="457200" rtl="0" algn="l">
              <a:spcBef>
                <a:spcPts val="0"/>
              </a:spcBef>
              <a:spcAft>
                <a:spcPts val="0"/>
              </a:spcAft>
              <a:buSzPts val="1600"/>
              <a:buFont typeface="Calibri"/>
              <a:buAutoNum type="arabicPeriod"/>
            </a:pPr>
            <a:r>
              <a:rPr lang="es-419" sz="1600">
                <a:latin typeface="Calibri"/>
                <a:ea typeface="Calibri"/>
                <a:cs typeface="Calibri"/>
                <a:sym typeface="Calibri"/>
              </a:rPr>
              <a:t>When I have a </a:t>
            </a:r>
            <a:r>
              <a:rPr b="1" lang="es-419" sz="1600">
                <a:latin typeface="Calibri"/>
                <a:ea typeface="Calibri"/>
                <a:cs typeface="Calibri"/>
                <a:sym typeface="Calibri"/>
              </a:rPr>
              <a:t>new point</a:t>
            </a:r>
            <a:r>
              <a:rPr lang="es-419" sz="1600">
                <a:latin typeface="Calibri"/>
                <a:ea typeface="Calibri"/>
                <a:cs typeface="Calibri"/>
                <a:sym typeface="Calibri"/>
              </a:rPr>
              <a:t>, just follow the rule </a:t>
            </a:r>
            <a:r>
              <a:rPr i="1" lang="es-419" sz="1600">
                <a:latin typeface="Calibri"/>
                <a:ea typeface="Calibri"/>
                <a:cs typeface="Calibri"/>
                <a:sym typeface="Calibri"/>
              </a:rPr>
              <a:t>created by the machine</a:t>
            </a:r>
            <a:r>
              <a:rPr lang="es-419" sz="1600">
                <a:latin typeface="Calibri"/>
                <a:ea typeface="Calibri"/>
                <a:cs typeface="Calibri"/>
                <a:sym typeface="Calibri"/>
              </a:rPr>
              <a:t> to place it in the Black or Red group</a:t>
            </a:r>
            <a:endParaRPr sz="1600">
              <a:latin typeface="Calibri"/>
              <a:ea typeface="Calibri"/>
              <a:cs typeface="Calibri"/>
              <a:sym typeface="Calibri"/>
            </a:endParaRPr>
          </a:p>
        </p:txBody>
      </p:sp>
      <p:pic>
        <p:nvPicPr>
          <p:cNvPr id="197" name="Google Shape;197;p22"/>
          <p:cNvPicPr preferRelativeResize="0"/>
          <p:nvPr/>
        </p:nvPicPr>
        <p:blipFill>
          <a:blip r:embed="rId3">
            <a:alphaModFix/>
          </a:blip>
          <a:stretch>
            <a:fillRect/>
          </a:stretch>
        </p:blipFill>
        <p:spPr>
          <a:xfrm>
            <a:off x="760075" y="2739925"/>
            <a:ext cx="3576500" cy="2113850"/>
          </a:xfrm>
          <a:prstGeom prst="rect">
            <a:avLst/>
          </a:prstGeom>
          <a:noFill/>
          <a:ln>
            <a:noFill/>
          </a:ln>
        </p:spPr>
      </p:pic>
      <p:pic>
        <p:nvPicPr>
          <p:cNvPr id="198" name="Google Shape;198;p22"/>
          <p:cNvPicPr preferRelativeResize="0"/>
          <p:nvPr/>
        </p:nvPicPr>
        <p:blipFill>
          <a:blip r:embed="rId4">
            <a:alphaModFix/>
          </a:blip>
          <a:stretch>
            <a:fillRect/>
          </a:stretch>
        </p:blipFill>
        <p:spPr>
          <a:xfrm>
            <a:off x="4914425" y="2739915"/>
            <a:ext cx="3617456" cy="2156184"/>
          </a:xfrm>
          <a:prstGeom prst="rect">
            <a:avLst/>
          </a:prstGeom>
          <a:noFill/>
          <a:ln>
            <a:noFill/>
          </a:ln>
        </p:spPr>
      </p:pic>
      <p:sp>
        <p:nvSpPr>
          <p:cNvPr id="199" name="Google Shape;199;p22"/>
          <p:cNvSpPr txBox="1"/>
          <p:nvPr/>
        </p:nvSpPr>
        <p:spPr>
          <a:xfrm>
            <a:off x="1691025" y="4554788"/>
            <a:ext cx="11664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419" sz="1200">
                <a:latin typeface="Calibri"/>
                <a:ea typeface="Calibri"/>
                <a:cs typeface="Calibri"/>
                <a:sym typeface="Calibri"/>
              </a:rPr>
              <a:t>past examples</a:t>
            </a:r>
            <a:endParaRPr b="1" sz="1200">
              <a:latin typeface="Calibri"/>
              <a:ea typeface="Calibri"/>
              <a:cs typeface="Calibri"/>
              <a:sym typeface="Calibri"/>
            </a:endParaRPr>
          </a:p>
        </p:txBody>
      </p:sp>
      <p:sp>
        <p:nvSpPr>
          <p:cNvPr id="200" name="Google Shape;200;p22"/>
          <p:cNvSpPr txBox="1"/>
          <p:nvPr/>
        </p:nvSpPr>
        <p:spPr>
          <a:xfrm>
            <a:off x="5843900" y="4554798"/>
            <a:ext cx="11664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419" sz="1200">
                <a:latin typeface="Calibri"/>
                <a:ea typeface="Calibri"/>
                <a:cs typeface="Calibri"/>
                <a:sym typeface="Calibri"/>
              </a:rPr>
              <a:t>past examples</a:t>
            </a:r>
            <a:endParaRPr b="1" sz="1200">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23"/>
          <p:cNvSpPr txBox="1"/>
          <p:nvPr/>
        </p:nvSpPr>
        <p:spPr>
          <a:xfrm>
            <a:off x="146125" y="192050"/>
            <a:ext cx="8997900" cy="363300"/>
          </a:xfrm>
          <a:prstGeom prst="rect">
            <a:avLst/>
          </a:prstGeom>
          <a:noFill/>
          <a:ln>
            <a:noFill/>
          </a:ln>
        </p:spPr>
        <p:txBody>
          <a:bodyPr anchorCtr="0" anchor="t" bIns="34275" lIns="68575" spcFirstLastPara="1" rIns="68575" wrap="square" tIns="34275">
            <a:noAutofit/>
          </a:bodyPr>
          <a:lstStyle/>
          <a:p>
            <a:pPr indent="0" lvl="0" marL="0" rtl="0" algn="l">
              <a:lnSpc>
                <a:spcPct val="90000"/>
              </a:lnSpc>
              <a:spcBef>
                <a:spcPts val="0"/>
              </a:spcBef>
              <a:spcAft>
                <a:spcPts val="0"/>
              </a:spcAft>
              <a:buNone/>
            </a:pPr>
            <a:r>
              <a:rPr b="1" lang="es-419" sz="2200">
                <a:solidFill>
                  <a:srgbClr val="124484"/>
                </a:solidFill>
                <a:latin typeface="Calibri"/>
                <a:ea typeface="Calibri"/>
                <a:cs typeface="Calibri"/>
                <a:sym typeface="Calibri"/>
              </a:rPr>
              <a:t>Introduction to Machine Learning</a:t>
            </a:r>
            <a:endParaRPr b="1" sz="2200">
              <a:solidFill>
                <a:srgbClr val="124484"/>
              </a:solidFill>
              <a:latin typeface="Calibri"/>
              <a:ea typeface="Calibri"/>
              <a:cs typeface="Calibri"/>
              <a:sym typeface="Calibri"/>
            </a:endParaRPr>
          </a:p>
          <a:p>
            <a:pPr indent="0" lvl="0" marL="0" rtl="0" algn="l">
              <a:lnSpc>
                <a:spcPct val="90000"/>
              </a:lnSpc>
              <a:spcBef>
                <a:spcPts val="0"/>
              </a:spcBef>
              <a:spcAft>
                <a:spcPts val="0"/>
              </a:spcAft>
              <a:buNone/>
            </a:pPr>
            <a:r>
              <a:t/>
            </a:r>
            <a:endParaRPr b="1" sz="1500">
              <a:solidFill>
                <a:srgbClr val="124484"/>
              </a:solidFill>
              <a:latin typeface="Calibri"/>
              <a:ea typeface="Calibri"/>
              <a:cs typeface="Calibri"/>
              <a:sym typeface="Calibri"/>
            </a:endParaRPr>
          </a:p>
        </p:txBody>
      </p:sp>
      <p:sp>
        <p:nvSpPr>
          <p:cNvPr id="206" name="Google Shape;206;p23"/>
          <p:cNvSpPr txBox="1"/>
          <p:nvPr/>
        </p:nvSpPr>
        <p:spPr>
          <a:xfrm>
            <a:off x="760075" y="836725"/>
            <a:ext cx="7392600" cy="1908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600">
                <a:latin typeface="Calibri"/>
                <a:ea typeface="Calibri"/>
                <a:cs typeface="Calibri"/>
                <a:sym typeface="Calibri"/>
              </a:rPr>
              <a:t>Example: I want to classify new points into </a:t>
            </a:r>
            <a:r>
              <a:rPr b="1" lang="es-419" sz="1600">
                <a:latin typeface="Calibri"/>
                <a:ea typeface="Calibri"/>
                <a:cs typeface="Calibri"/>
                <a:sym typeface="Calibri"/>
              </a:rPr>
              <a:t>Black</a:t>
            </a:r>
            <a:r>
              <a:rPr lang="es-419" sz="1600">
                <a:latin typeface="Calibri"/>
                <a:ea typeface="Calibri"/>
                <a:cs typeface="Calibri"/>
                <a:sym typeface="Calibri"/>
              </a:rPr>
              <a:t> and </a:t>
            </a:r>
            <a:r>
              <a:rPr lang="es-419" sz="1600">
                <a:solidFill>
                  <a:srgbClr val="FF0000"/>
                </a:solidFill>
                <a:latin typeface="Calibri"/>
                <a:ea typeface="Calibri"/>
                <a:cs typeface="Calibri"/>
                <a:sym typeface="Calibri"/>
              </a:rPr>
              <a:t>Red</a:t>
            </a:r>
            <a:r>
              <a:rPr lang="es-419" sz="1600">
                <a:latin typeface="Calibri"/>
                <a:ea typeface="Calibri"/>
                <a:cs typeface="Calibri"/>
                <a:sym typeface="Calibri"/>
              </a:rPr>
              <a:t> groups.</a:t>
            </a:r>
            <a:endParaRPr sz="1600">
              <a:latin typeface="Calibri"/>
              <a:ea typeface="Calibri"/>
              <a:cs typeface="Calibri"/>
              <a:sym typeface="Calibri"/>
            </a:endParaRPr>
          </a:p>
          <a:p>
            <a:pPr indent="0" lvl="0" marL="0" rtl="0" algn="l">
              <a:spcBef>
                <a:spcPts val="0"/>
              </a:spcBef>
              <a:spcAft>
                <a:spcPts val="0"/>
              </a:spcAft>
              <a:buNone/>
            </a:pPr>
            <a:r>
              <a:t/>
            </a:r>
            <a:endParaRPr sz="1600">
              <a:latin typeface="Calibri"/>
              <a:ea typeface="Calibri"/>
              <a:cs typeface="Calibri"/>
              <a:sym typeface="Calibri"/>
            </a:endParaRPr>
          </a:p>
          <a:p>
            <a:pPr indent="0" lvl="0" marL="0" rtl="0" algn="l">
              <a:spcBef>
                <a:spcPts val="0"/>
              </a:spcBef>
              <a:spcAft>
                <a:spcPts val="0"/>
              </a:spcAft>
              <a:buNone/>
            </a:pPr>
            <a:r>
              <a:rPr b="1" lang="es-419" sz="1600">
                <a:latin typeface="Calibri"/>
                <a:ea typeface="Calibri"/>
                <a:cs typeface="Calibri"/>
                <a:sym typeface="Calibri"/>
              </a:rPr>
              <a:t>Machine learning approach: </a:t>
            </a:r>
            <a:endParaRPr b="1" sz="1600">
              <a:latin typeface="Calibri"/>
              <a:ea typeface="Calibri"/>
              <a:cs typeface="Calibri"/>
              <a:sym typeface="Calibri"/>
            </a:endParaRPr>
          </a:p>
          <a:p>
            <a:pPr indent="-330200" lvl="0" marL="457200" rtl="0" algn="l">
              <a:spcBef>
                <a:spcPts val="0"/>
              </a:spcBef>
              <a:spcAft>
                <a:spcPts val="0"/>
              </a:spcAft>
              <a:buSzPts val="1600"/>
              <a:buFont typeface="Calibri"/>
              <a:buAutoNum type="arabicPeriod"/>
            </a:pPr>
            <a:r>
              <a:rPr lang="es-419" sz="1600">
                <a:solidFill>
                  <a:schemeClr val="dk1"/>
                </a:solidFill>
                <a:latin typeface="Calibri"/>
                <a:ea typeface="Calibri"/>
                <a:cs typeface="Calibri"/>
                <a:sym typeface="Calibri"/>
              </a:rPr>
              <a:t>Collect </a:t>
            </a:r>
            <a:r>
              <a:rPr b="1" lang="es-419" sz="1600">
                <a:solidFill>
                  <a:schemeClr val="dk1"/>
                </a:solidFill>
                <a:latin typeface="Calibri"/>
                <a:ea typeface="Calibri"/>
                <a:cs typeface="Calibri"/>
                <a:sym typeface="Calibri"/>
              </a:rPr>
              <a:t>past examples</a:t>
            </a:r>
            <a:r>
              <a:rPr lang="es-419" sz="1600">
                <a:solidFill>
                  <a:schemeClr val="dk1"/>
                </a:solidFill>
                <a:latin typeface="Calibri"/>
                <a:ea typeface="Calibri"/>
                <a:cs typeface="Calibri"/>
                <a:sym typeface="Calibri"/>
              </a:rPr>
              <a:t> of Black and Red points &amp; feed them to the machine</a:t>
            </a:r>
            <a:r>
              <a:rPr lang="es-419" sz="1600">
                <a:latin typeface="Calibri"/>
                <a:ea typeface="Calibri"/>
                <a:cs typeface="Calibri"/>
                <a:sym typeface="Calibri"/>
              </a:rPr>
              <a:t>. </a:t>
            </a:r>
            <a:endParaRPr sz="1600">
              <a:latin typeface="Calibri"/>
              <a:ea typeface="Calibri"/>
              <a:cs typeface="Calibri"/>
              <a:sym typeface="Calibri"/>
            </a:endParaRPr>
          </a:p>
          <a:p>
            <a:pPr indent="-330200" lvl="0" marL="457200" rtl="0" algn="l">
              <a:spcBef>
                <a:spcPts val="0"/>
              </a:spcBef>
              <a:spcAft>
                <a:spcPts val="0"/>
              </a:spcAft>
              <a:buSzPts val="1600"/>
              <a:buFont typeface="Calibri"/>
              <a:buAutoNum type="arabicPeriod"/>
            </a:pPr>
            <a:r>
              <a:rPr lang="es-419" sz="1600">
                <a:latin typeface="Calibri"/>
                <a:ea typeface="Calibri"/>
                <a:cs typeface="Calibri"/>
                <a:sym typeface="Calibri"/>
              </a:rPr>
              <a:t>It creates its own rule</a:t>
            </a:r>
            <a:endParaRPr i="1" sz="1600">
              <a:latin typeface="Calibri"/>
              <a:ea typeface="Calibri"/>
              <a:cs typeface="Calibri"/>
              <a:sym typeface="Calibri"/>
            </a:endParaRPr>
          </a:p>
          <a:p>
            <a:pPr indent="-330200" lvl="0" marL="457200" rtl="0" algn="l">
              <a:spcBef>
                <a:spcPts val="0"/>
              </a:spcBef>
              <a:spcAft>
                <a:spcPts val="0"/>
              </a:spcAft>
              <a:buSzPts val="1600"/>
              <a:buFont typeface="Calibri"/>
              <a:buAutoNum type="arabicPeriod"/>
            </a:pPr>
            <a:r>
              <a:rPr lang="es-419" sz="1600">
                <a:latin typeface="Calibri"/>
                <a:ea typeface="Calibri"/>
                <a:cs typeface="Calibri"/>
                <a:sym typeface="Calibri"/>
              </a:rPr>
              <a:t>When I have a </a:t>
            </a:r>
            <a:r>
              <a:rPr b="1" lang="es-419" sz="1600">
                <a:latin typeface="Calibri"/>
                <a:ea typeface="Calibri"/>
                <a:cs typeface="Calibri"/>
                <a:sym typeface="Calibri"/>
              </a:rPr>
              <a:t>new point</a:t>
            </a:r>
            <a:r>
              <a:rPr lang="es-419" sz="1600">
                <a:latin typeface="Calibri"/>
                <a:ea typeface="Calibri"/>
                <a:cs typeface="Calibri"/>
                <a:sym typeface="Calibri"/>
              </a:rPr>
              <a:t>, just follow the rule </a:t>
            </a:r>
            <a:r>
              <a:rPr i="1" lang="es-419" sz="1600">
                <a:latin typeface="Calibri"/>
                <a:ea typeface="Calibri"/>
                <a:cs typeface="Calibri"/>
                <a:sym typeface="Calibri"/>
              </a:rPr>
              <a:t>created by the machine</a:t>
            </a:r>
            <a:r>
              <a:rPr lang="es-419" sz="1600">
                <a:latin typeface="Calibri"/>
                <a:ea typeface="Calibri"/>
                <a:cs typeface="Calibri"/>
                <a:sym typeface="Calibri"/>
              </a:rPr>
              <a:t> to place it in the Black or Red group</a:t>
            </a:r>
            <a:endParaRPr sz="1600">
              <a:latin typeface="Calibri"/>
              <a:ea typeface="Calibri"/>
              <a:cs typeface="Calibri"/>
              <a:sym typeface="Calibri"/>
            </a:endParaRPr>
          </a:p>
        </p:txBody>
      </p:sp>
      <p:pic>
        <p:nvPicPr>
          <p:cNvPr id="207" name="Google Shape;207;p23"/>
          <p:cNvPicPr preferRelativeResize="0"/>
          <p:nvPr/>
        </p:nvPicPr>
        <p:blipFill>
          <a:blip r:embed="rId3">
            <a:alphaModFix/>
          </a:blip>
          <a:stretch>
            <a:fillRect/>
          </a:stretch>
        </p:blipFill>
        <p:spPr>
          <a:xfrm>
            <a:off x="760075" y="2739925"/>
            <a:ext cx="3576500" cy="2113850"/>
          </a:xfrm>
          <a:prstGeom prst="rect">
            <a:avLst/>
          </a:prstGeom>
          <a:noFill/>
          <a:ln>
            <a:noFill/>
          </a:ln>
        </p:spPr>
      </p:pic>
      <p:pic>
        <p:nvPicPr>
          <p:cNvPr id="208" name="Google Shape;208;p23"/>
          <p:cNvPicPr preferRelativeResize="0"/>
          <p:nvPr/>
        </p:nvPicPr>
        <p:blipFill>
          <a:blip r:embed="rId4">
            <a:alphaModFix/>
          </a:blip>
          <a:stretch>
            <a:fillRect/>
          </a:stretch>
        </p:blipFill>
        <p:spPr>
          <a:xfrm>
            <a:off x="4914425" y="2739915"/>
            <a:ext cx="3617456" cy="2156184"/>
          </a:xfrm>
          <a:prstGeom prst="rect">
            <a:avLst/>
          </a:prstGeom>
          <a:noFill/>
          <a:ln>
            <a:noFill/>
          </a:ln>
        </p:spPr>
      </p:pic>
      <p:sp>
        <p:nvSpPr>
          <p:cNvPr id="209" name="Google Shape;209;p23"/>
          <p:cNvSpPr txBox="1"/>
          <p:nvPr/>
        </p:nvSpPr>
        <p:spPr>
          <a:xfrm>
            <a:off x="6915000" y="3475176"/>
            <a:ext cx="1715700" cy="431100"/>
          </a:xfrm>
          <a:prstGeom prst="rect">
            <a:avLst/>
          </a:prstGeom>
          <a:noFill/>
          <a:ln>
            <a:noFill/>
          </a:ln>
        </p:spPr>
        <p:txBody>
          <a:bodyPr anchorCtr="0" anchor="t" bIns="91425" lIns="91425" spcFirstLastPara="1" rIns="91425" wrap="square" tIns="91425">
            <a:spAutoFit/>
          </a:bodyPr>
          <a:lstStyle/>
          <a:p>
            <a:pPr indent="-101600" lvl="0" marL="86399" rtl="0" algn="l">
              <a:spcBef>
                <a:spcPts val="0"/>
              </a:spcBef>
              <a:spcAft>
                <a:spcPts val="0"/>
              </a:spcAft>
              <a:buClr>
                <a:srgbClr val="FF0000"/>
              </a:buClr>
              <a:buSzPts val="1600"/>
              <a:buFont typeface="Calibri"/>
              <a:buChar char="●"/>
            </a:pPr>
            <a:r>
              <a:rPr b="1" lang="es-419" sz="1000">
                <a:latin typeface="Calibri"/>
                <a:ea typeface="Calibri"/>
                <a:cs typeface="Calibri"/>
                <a:sym typeface="Calibri"/>
              </a:rPr>
              <a:t>(4, 0.5)</a:t>
            </a:r>
            <a:endParaRPr b="1" sz="1000">
              <a:latin typeface="Calibri"/>
              <a:ea typeface="Calibri"/>
              <a:cs typeface="Calibri"/>
              <a:sym typeface="Calibri"/>
            </a:endParaRPr>
          </a:p>
        </p:txBody>
      </p:sp>
      <p:cxnSp>
        <p:nvCxnSpPr>
          <p:cNvPr id="210" name="Google Shape;210;p23"/>
          <p:cNvCxnSpPr/>
          <p:nvPr/>
        </p:nvCxnSpPr>
        <p:spPr>
          <a:xfrm flipH="1">
            <a:off x="7117775" y="2386900"/>
            <a:ext cx="1485900" cy="1233600"/>
          </a:xfrm>
          <a:prstGeom prst="straightConnector1">
            <a:avLst/>
          </a:prstGeom>
          <a:noFill/>
          <a:ln cap="flat" cmpd="sng" w="19050">
            <a:solidFill>
              <a:srgbClr val="000000"/>
            </a:solidFill>
            <a:prstDash val="solid"/>
            <a:round/>
            <a:headEnd len="med" w="med" type="none"/>
            <a:tailEnd len="med" w="med" type="triangle"/>
          </a:ln>
        </p:spPr>
      </p:cxnSp>
      <p:sp>
        <p:nvSpPr>
          <p:cNvPr id="211" name="Google Shape;211;p23"/>
          <p:cNvSpPr txBox="1"/>
          <p:nvPr/>
        </p:nvSpPr>
        <p:spPr>
          <a:xfrm>
            <a:off x="8478950" y="2202875"/>
            <a:ext cx="9768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419" sz="1600">
                <a:solidFill>
                  <a:srgbClr val="FF0000"/>
                </a:solidFill>
                <a:latin typeface="Calibri"/>
                <a:ea typeface="Calibri"/>
                <a:cs typeface="Calibri"/>
                <a:sym typeface="Calibri"/>
              </a:rPr>
              <a:t>NEW POINT</a:t>
            </a:r>
            <a:endParaRPr b="1" sz="1600">
              <a:solidFill>
                <a:srgbClr val="FF0000"/>
              </a:solidFill>
              <a:latin typeface="Calibri"/>
              <a:ea typeface="Calibri"/>
              <a:cs typeface="Calibri"/>
              <a:sym typeface="Calibri"/>
            </a:endParaRPr>
          </a:p>
        </p:txBody>
      </p:sp>
      <p:sp>
        <p:nvSpPr>
          <p:cNvPr id="212" name="Google Shape;212;p23"/>
          <p:cNvSpPr txBox="1"/>
          <p:nvPr/>
        </p:nvSpPr>
        <p:spPr>
          <a:xfrm>
            <a:off x="1691025" y="4554788"/>
            <a:ext cx="11664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419" sz="1200">
                <a:latin typeface="Calibri"/>
                <a:ea typeface="Calibri"/>
                <a:cs typeface="Calibri"/>
                <a:sym typeface="Calibri"/>
              </a:rPr>
              <a:t>past examples</a:t>
            </a:r>
            <a:endParaRPr b="1" sz="1200">
              <a:latin typeface="Calibri"/>
              <a:ea typeface="Calibri"/>
              <a:cs typeface="Calibri"/>
              <a:sym typeface="Calibri"/>
            </a:endParaRPr>
          </a:p>
        </p:txBody>
      </p:sp>
      <p:sp>
        <p:nvSpPr>
          <p:cNvPr id="213" name="Google Shape;213;p23"/>
          <p:cNvSpPr txBox="1"/>
          <p:nvPr/>
        </p:nvSpPr>
        <p:spPr>
          <a:xfrm>
            <a:off x="5843900" y="4554798"/>
            <a:ext cx="11664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419" sz="1200">
                <a:latin typeface="Calibri"/>
                <a:ea typeface="Calibri"/>
                <a:cs typeface="Calibri"/>
                <a:sym typeface="Calibri"/>
              </a:rPr>
              <a:t>past examples</a:t>
            </a:r>
            <a:endParaRPr b="1" sz="1200">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24"/>
          <p:cNvSpPr txBox="1"/>
          <p:nvPr>
            <p:ph type="title"/>
          </p:nvPr>
        </p:nvSpPr>
        <p:spPr>
          <a:xfrm>
            <a:off x="452700" y="1513952"/>
            <a:ext cx="8238600" cy="939300"/>
          </a:xfrm>
          <a:prstGeom prst="rect">
            <a:avLst/>
          </a:prstGeom>
        </p:spPr>
        <p:txBody>
          <a:bodyPr anchorCtr="0" anchor="t" bIns="34275" lIns="68575" spcFirstLastPara="1" rIns="68575" wrap="square" tIns="34275">
            <a:noAutofit/>
          </a:bodyPr>
          <a:lstStyle/>
          <a:p>
            <a:pPr indent="0" lvl="0" marL="0" rtl="0" algn="ctr">
              <a:spcBef>
                <a:spcPts val="0"/>
              </a:spcBef>
              <a:spcAft>
                <a:spcPts val="0"/>
              </a:spcAft>
              <a:buNone/>
            </a:pPr>
            <a:r>
              <a:rPr lang="es-419"/>
              <a:t>Machine Learning applications in biomedical (and non-biomedical) NLP </a:t>
            </a:r>
            <a:endParaRPr/>
          </a:p>
          <a:p>
            <a:pPr indent="0" lvl="0" marL="0" rtl="0" algn="l">
              <a:spcBef>
                <a:spcPts val="0"/>
              </a:spcBef>
              <a:spcAft>
                <a:spcPts val="0"/>
              </a:spcAft>
              <a:buNone/>
            </a:pPr>
            <a:r>
              <a:t/>
            </a:r>
            <a:endParaRPr/>
          </a:p>
        </p:txBody>
      </p:sp>
      <p:pic>
        <p:nvPicPr>
          <p:cNvPr id="219" name="Google Shape;219;p24"/>
          <p:cNvPicPr preferRelativeResize="0"/>
          <p:nvPr/>
        </p:nvPicPr>
        <p:blipFill>
          <a:blip r:embed="rId3">
            <a:alphaModFix/>
          </a:blip>
          <a:stretch>
            <a:fillRect/>
          </a:stretch>
        </p:blipFill>
        <p:spPr>
          <a:xfrm>
            <a:off x="4856052" y="2571750"/>
            <a:ext cx="1080050" cy="1080050"/>
          </a:xfrm>
          <a:prstGeom prst="rect">
            <a:avLst/>
          </a:prstGeom>
          <a:noFill/>
          <a:ln>
            <a:noFill/>
          </a:ln>
        </p:spPr>
      </p:pic>
      <p:pic>
        <p:nvPicPr>
          <p:cNvPr id="220" name="Google Shape;220;p24"/>
          <p:cNvPicPr preferRelativeResize="0"/>
          <p:nvPr/>
        </p:nvPicPr>
        <p:blipFill rotWithShape="1">
          <a:blip r:embed="rId4">
            <a:alphaModFix/>
          </a:blip>
          <a:srcRect b="13479" l="0" r="0" t="0"/>
          <a:stretch/>
        </p:blipFill>
        <p:spPr>
          <a:xfrm>
            <a:off x="2869344" y="2547325"/>
            <a:ext cx="1340325" cy="11289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25"/>
          <p:cNvSpPr txBox="1"/>
          <p:nvPr/>
        </p:nvSpPr>
        <p:spPr>
          <a:xfrm>
            <a:off x="146125" y="192050"/>
            <a:ext cx="8997900" cy="363300"/>
          </a:xfrm>
          <a:prstGeom prst="rect">
            <a:avLst/>
          </a:prstGeom>
          <a:noFill/>
          <a:ln>
            <a:noFill/>
          </a:ln>
        </p:spPr>
        <p:txBody>
          <a:bodyPr anchorCtr="0" anchor="t" bIns="34275" lIns="68575" spcFirstLastPara="1" rIns="68575" wrap="square" tIns="34275">
            <a:noAutofit/>
          </a:bodyPr>
          <a:lstStyle/>
          <a:p>
            <a:pPr indent="0" lvl="0" marL="0" rtl="0" algn="l">
              <a:lnSpc>
                <a:spcPct val="90000"/>
              </a:lnSpc>
              <a:spcBef>
                <a:spcPts val="0"/>
              </a:spcBef>
              <a:spcAft>
                <a:spcPts val="0"/>
              </a:spcAft>
              <a:buNone/>
            </a:pPr>
            <a:r>
              <a:rPr b="1" lang="es-419" sz="2200">
                <a:solidFill>
                  <a:srgbClr val="124484"/>
                </a:solidFill>
                <a:latin typeface="Calibri"/>
                <a:ea typeface="Calibri"/>
                <a:cs typeface="Calibri"/>
                <a:sym typeface="Calibri"/>
              </a:rPr>
              <a:t>Recap from Intro</a:t>
            </a:r>
            <a:endParaRPr b="1" sz="2200">
              <a:solidFill>
                <a:srgbClr val="124484"/>
              </a:solidFill>
              <a:latin typeface="Calibri"/>
              <a:ea typeface="Calibri"/>
              <a:cs typeface="Calibri"/>
              <a:sym typeface="Calibri"/>
            </a:endParaRPr>
          </a:p>
          <a:p>
            <a:pPr indent="0" lvl="0" marL="0" rtl="0" algn="l">
              <a:lnSpc>
                <a:spcPct val="90000"/>
              </a:lnSpc>
              <a:spcBef>
                <a:spcPts val="0"/>
              </a:spcBef>
              <a:spcAft>
                <a:spcPts val="0"/>
              </a:spcAft>
              <a:buNone/>
            </a:pPr>
            <a:r>
              <a:t/>
            </a:r>
            <a:endParaRPr b="1" sz="1500">
              <a:solidFill>
                <a:srgbClr val="124484"/>
              </a:solidFill>
              <a:latin typeface="Calibri"/>
              <a:ea typeface="Calibri"/>
              <a:cs typeface="Calibri"/>
              <a:sym typeface="Calibri"/>
            </a:endParaRPr>
          </a:p>
        </p:txBody>
      </p:sp>
      <p:sp>
        <p:nvSpPr>
          <p:cNvPr id="226" name="Google Shape;226;p25"/>
          <p:cNvSpPr txBox="1"/>
          <p:nvPr/>
        </p:nvSpPr>
        <p:spPr>
          <a:xfrm>
            <a:off x="760075" y="836725"/>
            <a:ext cx="7392600" cy="19086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SzPts val="1600"/>
              <a:buFont typeface="Calibri"/>
              <a:buChar char="●"/>
            </a:pPr>
            <a:r>
              <a:rPr lang="es-419" sz="1600">
                <a:latin typeface="Calibri"/>
                <a:ea typeface="Calibri"/>
                <a:cs typeface="Calibri"/>
                <a:sym typeface="Calibri"/>
              </a:rPr>
              <a:t>Problem: I do not know the color or a point. I want to predict</a:t>
            </a:r>
            <a:br>
              <a:rPr lang="es-419" sz="1600">
                <a:latin typeface="Calibri"/>
                <a:ea typeface="Calibri"/>
                <a:cs typeface="Calibri"/>
                <a:sym typeface="Calibri"/>
              </a:rPr>
            </a:br>
            <a:r>
              <a:rPr lang="es-419" sz="1600">
                <a:latin typeface="Calibri"/>
                <a:ea typeface="Calibri"/>
                <a:cs typeface="Calibri"/>
                <a:sym typeface="Calibri"/>
              </a:rPr>
              <a:t> the color or a point (</a:t>
            </a:r>
            <a:r>
              <a:rPr b="1" lang="es-419" sz="1600">
                <a:latin typeface="Calibri"/>
                <a:ea typeface="Calibri"/>
                <a:cs typeface="Calibri"/>
                <a:sym typeface="Calibri"/>
              </a:rPr>
              <a:t>Black</a:t>
            </a:r>
            <a:r>
              <a:rPr lang="es-419" sz="1600">
                <a:latin typeface="Calibri"/>
                <a:ea typeface="Calibri"/>
                <a:cs typeface="Calibri"/>
                <a:sym typeface="Calibri"/>
              </a:rPr>
              <a:t> or </a:t>
            </a:r>
            <a:r>
              <a:rPr b="1" lang="es-419" sz="1600">
                <a:solidFill>
                  <a:srgbClr val="FF0000"/>
                </a:solidFill>
                <a:latin typeface="Calibri"/>
                <a:ea typeface="Calibri"/>
                <a:cs typeface="Calibri"/>
                <a:sym typeface="Calibri"/>
              </a:rPr>
              <a:t>Red</a:t>
            </a:r>
            <a:r>
              <a:rPr lang="es-419" sz="1600">
                <a:latin typeface="Calibri"/>
                <a:ea typeface="Calibri"/>
                <a:cs typeface="Calibri"/>
                <a:sym typeface="Calibri"/>
              </a:rPr>
              <a:t>)</a:t>
            </a:r>
            <a:endParaRPr sz="1600">
              <a:latin typeface="Calibri"/>
              <a:ea typeface="Calibri"/>
              <a:cs typeface="Calibri"/>
              <a:sym typeface="Calibri"/>
            </a:endParaRPr>
          </a:p>
          <a:p>
            <a:pPr indent="0" lvl="0" marL="0" rtl="0" algn="l">
              <a:spcBef>
                <a:spcPts val="0"/>
              </a:spcBef>
              <a:spcAft>
                <a:spcPts val="0"/>
              </a:spcAft>
              <a:buNone/>
            </a:pPr>
            <a:r>
              <a:t/>
            </a:r>
            <a:endParaRPr sz="1600">
              <a:latin typeface="Calibri"/>
              <a:ea typeface="Calibri"/>
              <a:cs typeface="Calibri"/>
              <a:sym typeface="Calibri"/>
            </a:endParaRPr>
          </a:p>
          <a:p>
            <a:pPr indent="-330200" lvl="0" marL="457200" rtl="0" algn="l">
              <a:spcBef>
                <a:spcPts val="0"/>
              </a:spcBef>
              <a:spcAft>
                <a:spcPts val="0"/>
              </a:spcAft>
              <a:buSzPts val="1600"/>
              <a:buFont typeface="Calibri"/>
              <a:buChar char="●"/>
            </a:pPr>
            <a:r>
              <a:rPr lang="es-419" sz="1600">
                <a:latin typeface="Calibri"/>
                <a:ea typeface="Calibri"/>
                <a:cs typeface="Calibri"/>
                <a:sym typeface="Calibri"/>
              </a:rPr>
              <a:t>We gave to the algorithm: past </a:t>
            </a:r>
            <a:r>
              <a:rPr b="1" lang="es-419" sz="1600">
                <a:latin typeface="Calibri"/>
                <a:ea typeface="Calibri"/>
                <a:cs typeface="Calibri"/>
                <a:sym typeface="Calibri"/>
              </a:rPr>
              <a:t>Black </a:t>
            </a:r>
            <a:r>
              <a:rPr lang="es-419" sz="1600">
                <a:latin typeface="Calibri"/>
                <a:ea typeface="Calibri"/>
                <a:cs typeface="Calibri"/>
                <a:sym typeface="Calibri"/>
              </a:rPr>
              <a:t>and </a:t>
            </a:r>
            <a:r>
              <a:rPr b="1" lang="es-419" sz="1600">
                <a:solidFill>
                  <a:srgbClr val="FF0000"/>
                </a:solidFill>
                <a:latin typeface="Calibri"/>
                <a:ea typeface="Calibri"/>
                <a:cs typeface="Calibri"/>
                <a:sym typeface="Calibri"/>
              </a:rPr>
              <a:t>Red</a:t>
            </a:r>
            <a:r>
              <a:rPr lang="es-419" sz="1600">
                <a:solidFill>
                  <a:srgbClr val="FF0000"/>
                </a:solidFill>
                <a:latin typeface="Calibri"/>
                <a:ea typeface="Calibri"/>
                <a:cs typeface="Calibri"/>
                <a:sym typeface="Calibri"/>
              </a:rPr>
              <a:t> </a:t>
            </a:r>
            <a:r>
              <a:rPr lang="es-419" sz="1600">
                <a:latin typeface="Calibri"/>
                <a:ea typeface="Calibri"/>
                <a:cs typeface="Calibri"/>
                <a:sym typeface="Calibri"/>
              </a:rPr>
              <a:t>points</a:t>
            </a:r>
            <a:endParaRPr sz="1600">
              <a:latin typeface="Calibri"/>
              <a:ea typeface="Calibri"/>
              <a:cs typeface="Calibri"/>
              <a:sym typeface="Calibri"/>
            </a:endParaRPr>
          </a:p>
          <a:p>
            <a:pPr indent="0" lvl="0" marL="0" rtl="0" algn="l">
              <a:spcBef>
                <a:spcPts val="0"/>
              </a:spcBef>
              <a:spcAft>
                <a:spcPts val="0"/>
              </a:spcAft>
              <a:buNone/>
            </a:pPr>
            <a:r>
              <a:t/>
            </a:r>
            <a:endParaRPr sz="1600">
              <a:latin typeface="Calibri"/>
              <a:ea typeface="Calibri"/>
              <a:cs typeface="Calibri"/>
              <a:sym typeface="Calibri"/>
            </a:endParaRPr>
          </a:p>
          <a:p>
            <a:pPr indent="-330200" lvl="0" marL="457200" rtl="0" algn="l">
              <a:spcBef>
                <a:spcPts val="0"/>
              </a:spcBef>
              <a:spcAft>
                <a:spcPts val="0"/>
              </a:spcAft>
              <a:buSzPts val="1600"/>
              <a:buFont typeface="Calibri"/>
              <a:buChar char="●"/>
            </a:pPr>
            <a:r>
              <a:rPr lang="es-419" sz="1600">
                <a:latin typeface="Calibri"/>
                <a:ea typeface="Calibri"/>
                <a:cs typeface="Calibri"/>
                <a:sym typeface="Calibri"/>
              </a:rPr>
              <a:t>The algorithm created rules to: decide which coordinates of a new point determine its colour</a:t>
            </a:r>
            <a:endParaRPr sz="1600">
              <a:latin typeface="Calibri"/>
              <a:ea typeface="Calibri"/>
              <a:cs typeface="Calibri"/>
              <a:sym typeface="Calibri"/>
            </a:endParaRPr>
          </a:p>
        </p:txBody>
      </p:sp>
      <p:pic>
        <p:nvPicPr>
          <p:cNvPr id="227" name="Google Shape;227;p25"/>
          <p:cNvPicPr preferRelativeResize="0"/>
          <p:nvPr/>
        </p:nvPicPr>
        <p:blipFill>
          <a:blip r:embed="rId3">
            <a:alphaModFix/>
          </a:blip>
          <a:stretch>
            <a:fillRect/>
          </a:stretch>
        </p:blipFill>
        <p:spPr>
          <a:xfrm>
            <a:off x="760075" y="2739925"/>
            <a:ext cx="3576500" cy="2113850"/>
          </a:xfrm>
          <a:prstGeom prst="rect">
            <a:avLst/>
          </a:prstGeom>
          <a:noFill/>
          <a:ln>
            <a:noFill/>
          </a:ln>
        </p:spPr>
      </p:pic>
      <p:pic>
        <p:nvPicPr>
          <p:cNvPr id="228" name="Google Shape;228;p25"/>
          <p:cNvPicPr preferRelativeResize="0"/>
          <p:nvPr/>
        </p:nvPicPr>
        <p:blipFill>
          <a:blip r:embed="rId4">
            <a:alphaModFix/>
          </a:blip>
          <a:stretch>
            <a:fillRect/>
          </a:stretch>
        </p:blipFill>
        <p:spPr>
          <a:xfrm>
            <a:off x="4914425" y="2739915"/>
            <a:ext cx="3617456" cy="2156184"/>
          </a:xfrm>
          <a:prstGeom prst="rect">
            <a:avLst/>
          </a:prstGeom>
          <a:noFill/>
          <a:ln>
            <a:noFill/>
          </a:ln>
        </p:spPr>
      </p:pic>
      <p:sp>
        <p:nvSpPr>
          <p:cNvPr id="229" name="Google Shape;229;p25"/>
          <p:cNvSpPr txBox="1"/>
          <p:nvPr/>
        </p:nvSpPr>
        <p:spPr>
          <a:xfrm>
            <a:off x="6915000" y="3475176"/>
            <a:ext cx="1715700" cy="431100"/>
          </a:xfrm>
          <a:prstGeom prst="rect">
            <a:avLst/>
          </a:prstGeom>
          <a:noFill/>
          <a:ln>
            <a:noFill/>
          </a:ln>
        </p:spPr>
        <p:txBody>
          <a:bodyPr anchorCtr="0" anchor="t" bIns="91425" lIns="91425" spcFirstLastPara="1" rIns="91425" wrap="square" tIns="91425">
            <a:spAutoFit/>
          </a:bodyPr>
          <a:lstStyle/>
          <a:p>
            <a:pPr indent="-101600" lvl="0" marL="86399" rtl="0" algn="l">
              <a:spcBef>
                <a:spcPts val="0"/>
              </a:spcBef>
              <a:spcAft>
                <a:spcPts val="0"/>
              </a:spcAft>
              <a:buClr>
                <a:srgbClr val="FF0000"/>
              </a:buClr>
              <a:buSzPts val="1600"/>
              <a:buFont typeface="Calibri"/>
              <a:buChar char="●"/>
            </a:pPr>
            <a:r>
              <a:rPr b="1" lang="es-419" sz="1000">
                <a:latin typeface="Calibri"/>
                <a:ea typeface="Calibri"/>
                <a:cs typeface="Calibri"/>
                <a:sym typeface="Calibri"/>
              </a:rPr>
              <a:t>(4, 0.5)</a:t>
            </a:r>
            <a:endParaRPr b="1" sz="1000">
              <a:latin typeface="Calibri"/>
              <a:ea typeface="Calibri"/>
              <a:cs typeface="Calibri"/>
              <a:sym typeface="Calibri"/>
            </a:endParaRPr>
          </a:p>
        </p:txBody>
      </p:sp>
      <p:cxnSp>
        <p:nvCxnSpPr>
          <p:cNvPr id="230" name="Google Shape;230;p25"/>
          <p:cNvCxnSpPr/>
          <p:nvPr/>
        </p:nvCxnSpPr>
        <p:spPr>
          <a:xfrm flipH="1">
            <a:off x="7117775" y="2386900"/>
            <a:ext cx="1485900" cy="1233600"/>
          </a:xfrm>
          <a:prstGeom prst="straightConnector1">
            <a:avLst/>
          </a:prstGeom>
          <a:noFill/>
          <a:ln cap="flat" cmpd="sng" w="19050">
            <a:solidFill>
              <a:srgbClr val="000000"/>
            </a:solidFill>
            <a:prstDash val="solid"/>
            <a:round/>
            <a:headEnd len="med" w="med" type="none"/>
            <a:tailEnd len="med" w="med" type="triangle"/>
          </a:ln>
        </p:spPr>
      </p:cxnSp>
      <p:sp>
        <p:nvSpPr>
          <p:cNvPr id="231" name="Google Shape;231;p25"/>
          <p:cNvSpPr txBox="1"/>
          <p:nvPr/>
        </p:nvSpPr>
        <p:spPr>
          <a:xfrm>
            <a:off x="8478950" y="2202875"/>
            <a:ext cx="9768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419" sz="1600">
                <a:solidFill>
                  <a:srgbClr val="FF0000"/>
                </a:solidFill>
                <a:latin typeface="Calibri"/>
                <a:ea typeface="Calibri"/>
                <a:cs typeface="Calibri"/>
                <a:sym typeface="Calibri"/>
              </a:rPr>
              <a:t>NEW POINT</a:t>
            </a:r>
            <a:endParaRPr b="1" sz="1600">
              <a:solidFill>
                <a:srgbClr val="FF0000"/>
              </a:solidFill>
              <a:latin typeface="Calibri"/>
              <a:ea typeface="Calibri"/>
              <a:cs typeface="Calibri"/>
              <a:sym typeface="Calibri"/>
            </a:endParaRPr>
          </a:p>
        </p:txBody>
      </p:sp>
      <p:sp>
        <p:nvSpPr>
          <p:cNvPr id="232" name="Google Shape;232;p25"/>
          <p:cNvSpPr txBox="1"/>
          <p:nvPr/>
        </p:nvSpPr>
        <p:spPr>
          <a:xfrm>
            <a:off x="1691025" y="4554788"/>
            <a:ext cx="11664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419" sz="1200">
                <a:latin typeface="Calibri"/>
                <a:ea typeface="Calibri"/>
                <a:cs typeface="Calibri"/>
                <a:sym typeface="Calibri"/>
              </a:rPr>
              <a:t>past examples</a:t>
            </a:r>
            <a:endParaRPr b="1" sz="1200">
              <a:latin typeface="Calibri"/>
              <a:ea typeface="Calibri"/>
              <a:cs typeface="Calibri"/>
              <a:sym typeface="Calibri"/>
            </a:endParaRPr>
          </a:p>
        </p:txBody>
      </p:sp>
      <p:sp>
        <p:nvSpPr>
          <p:cNvPr id="233" name="Google Shape;233;p25"/>
          <p:cNvSpPr txBox="1"/>
          <p:nvPr/>
        </p:nvSpPr>
        <p:spPr>
          <a:xfrm>
            <a:off x="5843900" y="4554798"/>
            <a:ext cx="11664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419" sz="1200">
                <a:latin typeface="Calibri"/>
                <a:ea typeface="Calibri"/>
                <a:cs typeface="Calibri"/>
                <a:sym typeface="Calibri"/>
              </a:rPr>
              <a:t>past examples</a:t>
            </a:r>
            <a:endParaRPr b="1" sz="1200">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26"/>
          <p:cNvSpPr txBox="1"/>
          <p:nvPr/>
        </p:nvSpPr>
        <p:spPr>
          <a:xfrm>
            <a:off x="146125" y="192050"/>
            <a:ext cx="8997900" cy="363300"/>
          </a:xfrm>
          <a:prstGeom prst="rect">
            <a:avLst/>
          </a:prstGeom>
          <a:noFill/>
          <a:ln>
            <a:noFill/>
          </a:ln>
        </p:spPr>
        <p:txBody>
          <a:bodyPr anchorCtr="0" anchor="t" bIns="34275" lIns="68575" spcFirstLastPara="1" rIns="68575" wrap="square" tIns="34275">
            <a:noAutofit/>
          </a:bodyPr>
          <a:lstStyle/>
          <a:p>
            <a:pPr indent="0" lvl="0" marL="0" rtl="0" algn="l">
              <a:lnSpc>
                <a:spcPct val="90000"/>
              </a:lnSpc>
              <a:spcBef>
                <a:spcPts val="0"/>
              </a:spcBef>
              <a:spcAft>
                <a:spcPts val="0"/>
              </a:spcAft>
              <a:buNone/>
            </a:pPr>
            <a:r>
              <a:rPr b="1" lang="es-419" sz="2200">
                <a:solidFill>
                  <a:srgbClr val="124484"/>
                </a:solidFill>
                <a:latin typeface="Calibri"/>
                <a:ea typeface="Calibri"/>
                <a:cs typeface="Calibri"/>
                <a:sym typeface="Calibri"/>
              </a:rPr>
              <a:t>DeepMoji</a:t>
            </a:r>
            <a:endParaRPr b="1" sz="2200">
              <a:solidFill>
                <a:srgbClr val="124484"/>
              </a:solidFill>
              <a:latin typeface="Calibri"/>
              <a:ea typeface="Calibri"/>
              <a:cs typeface="Calibri"/>
              <a:sym typeface="Calibri"/>
            </a:endParaRPr>
          </a:p>
          <a:p>
            <a:pPr indent="0" lvl="0" marL="0" rtl="0" algn="l">
              <a:lnSpc>
                <a:spcPct val="90000"/>
              </a:lnSpc>
              <a:spcBef>
                <a:spcPts val="0"/>
              </a:spcBef>
              <a:spcAft>
                <a:spcPts val="0"/>
              </a:spcAft>
              <a:buNone/>
            </a:pPr>
            <a:r>
              <a:t/>
            </a:r>
            <a:endParaRPr b="1" sz="1500">
              <a:solidFill>
                <a:srgbClr val="124484"/>
              </a:solidFill>
              <a:latin typeface="Calibri"/>
              <a:ea typeface="Calibri"/>
              <a:cs typeface="Calibri"/>
              <a:sym typeface="Calibri"/>
            </a:endParaRPr>
          </a:p>
        </p:txBody>
      </p:sp>
      <p:sp>
        <p:nvSpPr>
          <p:cNvPr id="239" name="Google Shape;239;p26"/>
          <p:cNvSpPr txBox="1"/>
          <p:nvPr/>
        </p:nvSpPr>
        <p:spPr>
          <a:xfrm>
            <a:off x="624725" y="836725"/>
            <a:ext cx="7527900" cy="14160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SzPts val="1600"/>
              <a:buFont typeface="Calibri"/>
              <a:buChar char="●"/>
            </a:pPr>
            <a:r>
              <a:rPr b="1" lang="es-419" sz="1600">
                <a:latin typeface="Calibri"/>
                <a:ea typeface="Calibri"/>
                <a:cs typeface="Calibri"/>
                <a:sym typeface="Calibri"/>
              </a:rPr>
              <a:t>Problem</a:t>
            </a:r>
            <a:r>
              <a:rPr lang="es-419" sz="1600">
                <a:latin typeface="Calibri"/>
                <a:ea typeface="Calibri"/>
                <a:cs typeface="Calibri"/>
                <a:sym typeface="Calibri"/>
              </a:rPr>
              <a:t>: I want to know which emoji I should add at the end of a tweet.</a:t>
            </a:r>
            <a:endParaRPr sz="1600">
              <a:latin typeface="Calibri"/>
              <a:ea typeface="Calibri"/>
              <a:cs typeface="Calibri"/>
              <a:sym typeface="Calibri"/>
            </a:endParaRPr>
          </a:p>
          <a:p>
            <a:pPr indent="0" lvl="0" marL="0" rtl="0" algn="l">
              <a:spcBef>
                <a:spcPts val="0"/>
              </a:spcBef>
              <a:spcAft>
                <a:spcPts val="0"/>
              </a:spcAft>
              <a:buNone/>
            </a:pPr>
            <a:r>
              <a:t/>
            </a:r>
            <a:endParaRPr sz="1600">
              <a:latin typeface="Calibri"/>
              <a:ea typeface="Calibri"/>
              <a:cs typeface="Calibri"/>
              <a:sym typeface="Calibri"/>
            </a:endParaRPr>
          </a:p>
          <a:p>
            <a:pPr indent="-330200" lvl="0" marL="457200" rtl="0" algn="l">
              <a:spcBef>
                <a:spcPts val="0"/>
              </a:spcBef>
              <a:spcAft>
                <a:spcPts val="0"/>
              </a:spcAft>
              <a:buSzPts val="1600"/>
              <a:buFont typeface="Calibri"/>
              <a:buChar char="●"/>
            </a:pPr>
            <a:r>
              <a:rPr b="1" lang="es-419" sz="1600">
                <a:latin typeface="Calibri"/>
                <a:ea typeface="Calibri"/>
                <a:cs typeface="Calibri"/>
                <a:sym typeface="Calibri"/>
              </a:rPr>
              <a:t>We gave to the algorithm:</a:t>
            </a:r>
            <a:r>
              <a:rPr lang="es-419" sz="1600">
                <a:latin typeface="Calibri"/>
                <a:ea typeface="Calibri"/>
                <a:cs typeface="Calibri"/>
                <a:sym typeface="Calibri"/>
              </a:rPr>
              <a:t> past tweets with the emojis that a real user has written</a:t>
            </a:r>
            <a:endParaRPr sz="1600">
              <a:latin typeface="Calibri"/>
              <a:ea typeface="Calibri"/>
              <a:cs typeface="Calibri"/>
              <a:sym typeface="Calibri"/>
            </a:endParaRPr>
          </a:p>
          <a:p>
            <a:pPr indent="0" lvl="0" marL="0" rtl="0" algn="l">
              <a:spcBef>
                <a:spcPts val="0"/>
              </a:spcBef>
              <a:spcAft>
                <a:spcPts val="0"/>
              </a:spcAft>
              <a:buNone/>
            </a:pPr>
            <a:r>
              <a:t/>
            </a:r>
            <a:endParaRPr sz="1600">
              <a:latin typeface="Calibri"/>
              <a:ea typeface="Calibri"/>
              <a:cs typeface="Calibri"/>
              <a:sym typeface="Calibri"/>
            </a:endParaRPr>
          </a:p>
          <a:p>
            <a:pPr indent="-330200" lvl="0" marL="457200" rtl="0" algn="l">
              <a:spcBef>
                <a:spcPts val="0"/>
              </a:spcBef>
              <a:spcAft>
                <a:spcPts val="0"/>
              </a:spcAft>
              <a:buSzPts val="1600"/>
              <a:buFont typeface="Calibri"/>
              <a:buChar char="●"/>
            </a:pPr>
            <a:r>
              <a:rPr b="1" lang="es-419" sz="1600">
                <a:latin typeface="Calibri"/>
                <a:ea typeface="Calibri"/>
                <a:cs typeface="Calibri"/>
                <a:sym typeface="Calibri"/>
              </a:rPr>
              <a:t>The algorithm created rules to:</a:t>
            </a:r>
            <a:r>
              <a:rPr lang="es-419" sz="1600">
                <a:latin typeface="Calibri"/>
                <a:ea typeface="Calibri"/>
                <a:cs typeface="Calibri"/>
                <a:sym typeface="Calibri"/>
              </a:rPr>
              <a:t> decide which emoji fits in the end of a new tweet</a:t>
            </a:r>
            <a:endParaRPr sz="1600">
              <a:latin typeface="Calibri"/>
              <a:ea typeface="Calibri"/>
              <a:cs typeface="Calibri"/>
              <a:sym typeface="Calibri"/>
            </a:endParaRPr>
          </a:p>
        </p:txBody>
      </p:sp>
      <p:pic>
        <p:nvPicPr>
          <p:cNvPr id="240" name="Google Shape;240;p26"/>
          <p:cNvPicPr preferRelativeResize="0"/>
          <p:nvPr/>
        </p:nvPicPr>
        <p:blipFill>
          <a:blip r:embed="rId3">
            <a:alphaModFix/>
          </a:blip>
          <a:stretch>
            <a:fillRect/>
          </a:stretch>
        </p:blipFill>
        <p:spPr>
          <a:xfrm>
            <a:off x="548175" y="2752738"/>
            <a:ext cx="5000625" cy="1419225"/>
          </a:xfrm>
          <a:prstGeom prst="rect">
            <a:avLst/>
          </a:prstGeom>
          <a:noFill/>
          <a:ln>
            <a:noFill/>
          </a:ln>
        </p:spPr>
      </p:pic>
      <p:pic>
        <p:nvPicPr>
          <p:cNvPr id="241" name="Google Shape;241;p26"/>
          <p:cNvPicPr preferRelativeResize="0"/>
          <p:nvPr/>
        </p:nvPicPr>
        <p:blipFill>
          <a:blip r:embed="rId4">
            <a:alphaModFix/>
          </a:blip>
          <a:stretch>
            <a:fillRect/>
          </a:stretch>
        </p:blipFill>
        <p:spPr>
          <a:xfrm>
            <a:off x="6434625" y="2811612"/>
            <a:ext cx="2202050" cy="1301500"/>
          </a:xfrm>
          <a:prstGeom prst="rect">
            <a:avLst/>
          </a:prstGeom>
          <a:noFill/>
          <a:ln>
            <a:noFill/>
          </a:ln>
        </p:spPr>
      </p:pic>
      <p:sp>
        <p:nvSpPr>
          <p:cNvPr id="242" name="Google Shape;242;p26"/>
          <p:cNvSpPr txBox="1"/>
          <p:nvPr/>
        </p:nvSpPr>
        <p:spPr>
          <a:xfrm>
            <a:off x="6952450" y="4113088"/>
            <a:ext cx="11664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419" sz="1200">
                <a:latin typeface="Calibri"/>
                <a:ea typeface="Calibri"/>
                <a:cs typeface="Calibri"/>
                <a:sym typeface="Calibri"/>
              </a:rPr>
              <a:t>past examples</a:t>
            </a:r>
            <a:endParaRPr b="1" sz="1200">
              <a:latin typeface="Calibri"/>
              <a:ea typeface="Calibri"/>
              <a:cs typeface="Calibri"/>
              <a:sym typeface="Calibri"/>
            </a:endParaRPr>
          </a:p>
        </p:txBody>
      </p:sp>
      <p:sp>
        <p:nvSpPr>
          <p:cNvPr id="243" name="Google Shape;243;p26"/>
          <p:cNvSpPr txBox="1"/>
          <p:nvPr/>
        </p:nvSpPr>
        <p:spPr>
          <a:xfrm>
            <a:off x="1357450" y="4113088"/>
            <a:ext cx="11664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419" sz="1200">
                <a:latin typeface="Calibri"/>
                <a:ea typeface="Calibri"/>
                <a:cs typeface="Calibri"/>
                <a:sym typeface="Calibri"/>
              </a:rPr>
              <a:t>past examples</a:t>
            </a:r>
            <a:endParaRPr b="1" sz="1200">
              <a:latin typeface="Calibri"/>
              <a:ea typeface="Calibri"/>
              <a:cs typeface="Calibri"/>
              <a:sym typeface="Calibri"/>
            </a:endParaRPr>
          </a:p>
        </p:txBody>
      </p:sp>
      <p:sp>
        <p:nvSpPr>
          <p:cNvPr id="244" name="Google Shape;244;p26"/>
          <p:cNvSpPr txBox="1"/>
          <p:nvPr/>
        </p:nvSpPr>
        <p:spPr>
          <a:xfrm>
            <a:off x="4279300" y="4737425"/>
            <a:ext cx="2977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a:latin typeface="Calibri"/>
                <a:ea typeface="Calibri"/>
                <a:cs typeface="Calibri"/>
                <a:sym typeface="Calibri"/>
              </a:rPr>
              <a:t>https://deepmoji.mit.edu/</a:t>
            </a:r>
            <a:endParaRPr>
              <a:latin typeface="Calibri"/>
              <a:ea typeface="Calibri"/>
              <a:cs typeface="Calibri"/>
              <a:sym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27"/>
          <p:cNvSpPr txBox="1"/>
          <p:nvPr/>
        </p:nvSpPr>
        <p:spPr>
          <a:xfrm>
            <a:off x="146125" y="192050"/>
            <a:ext cx="8997900" cy="363300"/>
          </a:xfrm>
          <a:prstGeom prst="rect">
            <a:avLst/>
          </a:prstGeom>
          <a:noFill/>
          <a:ln>
            <a:noFill/>
          </a:ln>
        </p:spPr>
        <p:txBody>
          <a:bodyPr anchorCtr="0" anchor="t" bIns="34275" lIns="68575" spcFirstLastPara="1" rIns="68575" wrap="square" tIns="34275">
            <a:noAutofit/>
          </a:bodyPr>
          <a:lstStyle/>
          <a:p>
            <a:pPr indent="0" lvl="0" marL="0" rtl="0" algn="l">
              <a:lnSpc>
                <a:spcPct val="90000"/>
              </a:lnSpc>
              <a:spcBef>
                <a:spcPts val="0"/>
              </a:spcBef>
              <a:spcAft>
                <a:spcPts val="0"/>
              </a:spcAft>
              <a:buNone/>
            </a:pPr>
            <a:r>
              <a:rPr b="1" lang="es-419" sz="2200">
                <a:solidFill>
                  <a:srgbClr val="124484"/>
                </a:solidFill>
                <a:latin typeface="Calibri"/>
                <a:ea typeface="Calibri"/>
                <a:cs typeface="Calibri"/>
                <a:sym typeface="Calibri"/>
              </a:rPr>
              <a:t>DeepMoji</a:t>
            </a:r>
            <a:endParaRPr b="1" sz="2200">
              <a:solidFill>
                <a:srgbClr val="124484"/>
              </a:solidFill>
              <a:latin typeface="Calibri"/>
              <a:ea typeface="Calibri"/>
              <a:cs typeface="Calibri"/>
              <a:sym typeface="Calibri"/>
            </a:endParaRPr>
          </a:p>
          <a:p>
            <a:pPr indent="0" lvl="0" marL="0" rtl="0" algn="l">
              <a:lnSpc>
                <a:spcPct val="90000"/>
              </a:lnSpc>
              <a:spcBef>
                <a:spcPts val="0"/>
              </a:spcBef>
              <a:spcAft>
                <a:spcPts val="0"/>
              </a:spcAft>
              <a:buNone/>
            </a:pPr>
            <a:r>
              <a:t/>
            </a:r>
            <a:endParaRPr b="1" sz="1500">
              <a:solidFill>
                <a:srgbClr val="124484"/>
              </a:solidFill>
              <a:latin typeface="Calibri"/>
              <a:ea typeface="Calibri"/>
              <a:cs typeface="Calibri"/>
              <a:sym typeface="Calibri"/>
            </a:endParaRPr>
          </a:p>
        </p:txBody>
      </p:sp>
      <p:pic>
        <p:nvPicPr>
          <p:cNvPr id="250" name="Google Shape;250;p27"/>
          <p:cNvPicPr preferRelativeResize="0"/>
          <p:nvPr/>
        </p:nvPicPr>
        <p:blipFill>
          <a:blip r:embed="rId3">
            <a:alphaModFix/>
          </a:blip>
          <a:stretch>
            <a:fillRect/>
          </a:stretch>
        </p:blipFill>
        <p:spPr>
          <a:xfrm>
            <a:off x="1465825" y="1163025"/>
            <a:ext cx="6358500" cy="3720851"/>
          </a:xfrm>
          <a:prstGeom prst="rect">
            <a:avLst/>
          </a:prstGeom>
          <a:noFill/>
          <a:ln cap="flat" cmpd="sng" w="9525">
            <a:solidFill>
              <a:srgbClr val="595959"/>
            </a:solidFill>
            <a:prstDash val="solid"/>
            <a:round/>
            <a:headEnd len="sm" w="sm" type="none"/>
            <a:tailEnd len="sm" w="sm" type="none"/>
          </a:ln>
        </p:spPr>
      </p:pic>
      <p:sp>
        <p:nvSpPr>
          <p:cNvPr id="251" name="Google Shape;251;p27"/>
          <p:cNvSpPr txBox="1"/>
          <p:nvPr/>
        </p:nvSpPr>
        <p:spPr>
          <a:xfrm>
            <a:off x="1457675" y="708000"/>
            <a:ext cx="26760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419" sz="1600">
                <a:latin typeface="Calibri"/>
                <a:ea typeface="Calibri"/>
                <a:cs typeface="Calibri"/>
                <a:sym typeface="Calibri"/>
              </a:rPr>
              <a:t>New tweets</a:t>
            </a:r>
            <a:endParaRPr b="1" sz="1600">
              <a:latin typeface="Calibri"/>
              <a:ea typeface="Calibri"/>
              <a:cs typeface="Calibri"/>
              <a:sym typeface="Calibri"/>
            </a:endParaRPr>
          </a:p>
        </p:txBody>
      </p:sp>
      <p:sp>
        <p:nvSpPr>
          <p:cNvPr id="252" name="Google Shape;252;p27"/>
          <p:cNvSpPr txBox="1"/>
          <p:nvPr/>
        </p:nvSpPr>
        <p:spPr>
          <a:xfrm>
            <a:off x="5191775" y="707988"/>
            <a:ext cx="26760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419" sz="1600">
                <a:latin typeface="Calibri"/>
                <a:ea typeface="Calibri"/>
                <a:cs typeface="Calibri"/>
                <a:sym typeface="Calibri"/>
              </a:rPr>
              <a:t>Predicted emoji</a:t>
            </a:r>
            <a:endParaRPr b="1" sz="1600">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0"/>
          <p:cNvSpPr txBox="1"/>
          <p:nvPr/>
        </p:nvSpPr>
        <p:spPr>
          <a:xfrm>
            <a:off x="2143475" y="808075"/>
            <a:ext cx="6517500" cy="2413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s-419" sz="1600">
                <a:latin typeface="Calibri"/>
                <a:ea typeface="Calibri"/>
                <a:cs typeface="Calibri"/>
                <a:sym typeface="Calibri"/>
              </a:rPr>
              <a:t>Spain</a:t>
            </a:r>
            <a:endParaRPr b="1" sz="1600">
              <a:latin typeface="Calibri"/>
              <a:ea typeface="Calibri"/>
              <a:cs typeface="Calibri"/>
              <a:sym typeface="Calibri"/>
            </a:endParaRPr>
          </a:p>
          <a:p>
            <a:pPr indent="-330200" lvl="0" marL="457200" rtl="0" algn="l">
              <a:lnSpc>
                <a:spcPct val="115000"/>
              </a:lnSpc>
              <a:spcBef>
                <a:spcPts val="0"/>
              </a:spcBef>
              <a:spcAft>
                <a:spcPts val="0"/>
              </a:spcAft>
              <a:buSzPts val="1600"/>
              <a:buFont typeface="Calibri"/>
              <a:buChar char="●"/>
            </a:pPr>
            <a:r>
              <a:rPr lang="es-419" sz="1600">
                <a:latin typeface="Calibri"/>
                <a:ea typeface="Calibri"/>
                <a:cs typeface="Calibri"/>
                <a:sym typeface="Calibri"/>
              </a:rPr>
              <a:t>BSc </a:t>
            </a:r>
            <a:r>
              <a:rPr b="1" lang="es-419" sz="1600">
                <a:latin typeface="Calibri"/>
                <a:ea typeface="Calibri"/>
                <a:cs typeface="Calibri"/>
                <a:sym typeface="Calibri"/>
              </a:rPr>
              <a:t>Biomedical Engineering</a:t>
            </a:r>
            <a:r>
              <a:rPr lang="es-419" sz="1600">
                <a:latin typeface="Calibri"/>
                <a:ea typeface="Calibri"/>
                <a:cs typeface="Calibri"/>
                <a:sym typeface="Calibri"/>
              </a:rPr>
              <a:t> - University Carlos III</a:t>
            </a:r>
            <a:endParaRPr sz="1600">
              <a:latin typeface="Calibri"/>
              <a:ea typeface="Calibri"/>
              <a:cs typeface="Calibri"/>
              <a:sym typeface="Calibri"/>
            </a:endParaRPr>
          </a:p>
          <a:p>
            <a:pPr indent="-330200" lvl="0" marL="457200" rtl="0" algn="l">
              <a:lnSpc>
                <a:spcPct val="115000"/>
              </a:lnSpc>
              <a:spcBef>
                <a:spcPts val="0"/>
              </a:spcBef>
              <a:spcAft>
                <a:spcPts val="0"/>
              </a:spcAft>
              <a:buSzPts val="1600"/>
              <a:buFont typeface="Calibri"/>
              <a:buChar char="●"/>
            </a:pPr>
            <a:r>
              <a:rPr lang="es-419" sz="1600">
                <a:latin typeface="Calibri"/>
                <a:ea typeface="Calibri"/>
                <a:cs typeface="Calibri"/>
                <a:sym typeface="Calibri"/>
              </a:rPr>
              <a:t>MSc Big Data Analytics - University Carlos III</a:t>
            </a:r>
            <a:endParaRPr sz="1600">
              <a:latin typeface="Calibri"/>
              <a:ea typeface="Calibri"/>
              <a:cs typeface="Calibri"/>
              <a:sym typeface="Calibri"/>
            </a:endParaRPr>
          </a:p>
          <a:p>
            <a:pPr indent="-330200" lvl="0" marL="457200" rtl="0" algn="l">
              <a:lnSpc>
                <a:spcPct val="115000"/>
              </a:lnSpc>
              <a:spcBef>
                <a:spcPts val="0"/>
              </a:spcBef>
              <a:spcAft>
                <a:spcPts val="0"/>
              </a:spcAft>
              <a:buSzPts val="1600"/>
              <a:buFont typeface="Calibri"/>
              <a:buChar char="●"/>
            </a:pPr>
            <a:r>
              <a:rPr lang="es-419" sz="1600">
                <a:latin typeface="Calibri"/>
                <a:ea typeface="Calibri"/>
                <a:cs typeface="Calibri"/>
                <a:sym typeface="Calibri"/>
              </a:rPr>
              <a:t>Bioinformatics Intern - CNIC</a:t>
            </a:r>
            <a:endParaRPr sz="1600">
              <a:latin typeface="Calibri"/>
              <a:ea typeface="Calibri"/>
              <a:cs typeface="Calibri"/>
              <a:sym typeface="Calibri"/>
            </a:endParaRPr>
          </a:p>
          <a:p>
            <a:pPr indent="-330200" lvl="0" marL="457200" rtl="0" algn="l">
              <a:lnSpc>
                <a:spcPct val="115000"/>
              </a:lnSpc>
              <a:spcBef>
                <a:spcPts val="0"/>
              </a:spcBef>
              <a:spcAft>
                <a:spcPts val="0"/>
              </a:spcAft>
              <a:buSzPts val="1600"/>
              <a:buFont typeface="Calibri"/>
              <a:buChar char="●"/>
            </a:pPr>
            <a:r>
              <a:rPr lang="es-419" sz="1600">
                <a:latin typeface="Calibri"/>
                <a:ea typeface="Calibri"/>
                <a:cs typeface="Calibri"/>
                <a:sym typeface="Calibri"/>
              </a:rPr>
              <a:t>Biometrics research assistant - University Carlos III</a:t>
            </a:r>
            <a:endParaRPr sz="1600">
              <a:latin typeface="Calibri"/>
              <a:ea typeface="Calibri"/>
              <a:cs typeface="Calibri"/>
              <a:sym typeface="Calibri"/>
            </a:endParaRPr>
          </a:p>
          <a:p>
            <a:pPr indent="-330200" lvl="0" marL="457200" rtl="0" algn="l">
              <a:lnSpc>
                <a:spcPct val="115000"/>
              </a:lnSpc>
              <a:spcBef>
                <a:spcPts val="0"/>
              </a:spcBef>
              <a:spcAft>
                <a:spcPts val="0"/>
              </a:spcAft>
              <a:buSzPts val="1600"/>
              <a:buFont typeface="Calibri"/>
              <a:buChar char="●"/>
            </a:pPr>
            <a:r>
              <a:rPr lang="es-419" sz="1600">
                <a:solidFill>
                  <a:schemeClr val="dk1"/>
                </a:solidFill>
                <a:latin typeface="Calibri"/>
                <a:ea typeface="Calibri"/>
                <a:cs typeface="Calibri"/>
                <a:sym typeface="Calibri"/>
              </a:rPr>
              <a:t>Deloitte Analytics department</a:t>
            </a:r>
            <a:endParaRPr sz="1600">
              <a:solidFill>
                <a:schemeClr val="dk1"/>
              </a:solidFill>
              <a:latin typeface="Calibri"/>
              <a:ea typeface="Calibri"/>
              <a:cs typeface="Calibri"/>
              <a:sym typeface="Calibri"/>
            </a:endParaRPr>
          </a:p>
          <a:p>
            <a:pPr indent="0" lvl="0" marL="457200" rtl="0" algn="l">
              <a:lnSpc>
                <a:spcPct val="115000"/>
              </a:lnSpc>
              <a:spcBef>
                <a:spcPts val="0"/>
              </a:spcBef>
              <a:spcAft>
                <a:spcPts val="0"/>
              </a:spcAft>
              <a:buNone/>
            </a:pPr>
            <a:r>
              <a:t/>
            </a:r>
            <a:endParaRPr sz="1600">
              <a:solidFill>
                <a:schemeClr val="dk1"/>
              </a:solidFill>
              <a:latin typeface="Calibri"/>
              <a:ea typeface="Calibri"/>
              <a:cs typeface="Calibri"/>
              <a:sym typeface="Calibri"/>
            </a:endParaRPr>
          </a:p>
          <a:p>
            <a:pPr indent="-330200" lvl="0" marL="457200" rtl="0" algn="l">
              <a:lnSpc>
                <a:spcPct val="115000"/>
              </a:lnSpc>
              <a:spcBef>
                <a:spcPts val="0"/>
              </a:spcBef>
              <a:spcAft>
                <a:spcPts val="0"/>
              </a:spcAft>
              <a:buClr>
                <a:schemeClr val="dk1"/>
              </a:buClr>
              <a:buSzPts val="1600"/>
              <a:buFont typeface="Calibri"/>
              <a:buChar char="●"/>
            </a:pPr>
            <a:r>
              <a:rPr lang="es-419" sz="1600">
                <a:solidFill>
                  <a:schemeClr val="dk1"/>
                </a:solidFill>
                <a:latin typeface="Calibri"/>
                <a:ea typeface="Calibri"/>
                <a:cs typeface="Calibri"/>
                <a:sym typeface="Calibri"/>
              </a:rPr>
              <a:t>NLP Research - Barcelona Supercomputing Center</a:t>
            </a:r>
            <a:endParaRPr sz="1600">
              <a:latin typeface="Calibri"/>
              <a:ea typeface="Calibri"/>
              <a:cs typeface="Calibri"/>
              <a:sym typeface="Calibri"/>
            </a:endParaRPr>
          </a:p>
        </p:txBody>
      </p:sp>
      <p:sp>
        <p:nvSpPr>
          <p:cNvPr id="55" name="Google Shape;55;p10"/>
          <p:cNvSpPr txBox="1"/>
          <p:nvPr/>
        </p:nvSpPr>
        <p:spPr>
          <a:xfrm>
            <a:off x="146125" y="192050"/>
            <a:ext cx="8997900" cy="363300"/>
          </a:xfrm>
          <a:prstGeom prst="rect">
            <a:avLst/>
          </a:prstGeom>
          <a:noFill/>
          <a:ln>
            <a:noFill/>
          </a:ln>
        </p:spPr>
        <p:txBody>
          <a:bodyPr anchorCtr="0" anchor="t" bIns="34275" lIns="68575" spcFirstLastPara="1" rIns="68575" wrap="square" tIns="34275">
            <a:noAutofit/>
          </a:bodyPr>
          <a:lstStyle/>
          <a:p>
            <a:pPr indent="0" lvl="0" marL="0" rtl="0" algn="l">
              <a:lnSpc>
                <a:spcPct val="90000"/>
              </a:lnSpc>
              <a:spcBef>
                <a:spcPts val="0"/>
              </a:spcBef>
              <a:spcAft>
                <a:spcPts val="0"/>
              </a:spcAft>
              <a:buNone/>
            </a:pPr>
            <a:r>
              <a:rPr b="1" lang="es-419" sz="2200">
                <a:solidFill>
                  <a:srgbClr val="124484"/>
                </a:solidFill>
                <a:latin typeface="Calibri"/>
                <a:ea typeface="Calibri"/>
                <a:cs typeface="Calibri"/>
                <a:sym typeface="Calibri"/>
              </a:rPr>
              <a:t>Antonio Miranda</a:t>
            </a:r>
            <a:endParaRPr b="1" sz="2200">
              <a:solidFill>
                <a:srgbClr val="124484"/>
              </a:solidFill>
              <a:latin typeface="Calibri"/>
              <a:ea typeface="Calibri"/>
              <a:cs typeface="Calibri"/>
              <a:sym typeface="Calibri"/>
            </a:endParaRPr>
          </a:p>
          <a:p>
            <a:pPr indent="0" lvl="0" marL="0" rtl="0" algn="l">
              <a:lnSpc>
                <a:spcPct val="90000"/>
              </a:lnSpc>
              <a:spcBef>
                <a:spcPts val="0"/>
              </a:spcBef>
              <a:spcAft>
                <a:spcPts val="0"/>
              </a:spcAft>
              <a:buNone/>
            </a:pPr>
            <a:r>
              <a:t/>
            </a:r>
            <a:endParaRPr b="1" sz="1500">
              <a:solidFill>
                <a:srgbClr val="124484"/>
              </a:solidFill>
              <a:latin typeface="Calibri"/>
              <a:ea typeface="Calibri"/>
              <a:cs typeface="Calibri"/>
              <a:sym typeface="Calibri"/>
            </a:endParaRPr>
          </a:p>
        </p:txBody>
      </p:sp>
      <p:sp>
        <p:nvSpPr>
          <p:cNvPr id="56" name="Google Shape;56;p10"/>
          <p:cNvSpPr txBox="1"/>
          <p:nvPr/>
        </p:nvSpPr>
        <p:spPr>
          <a:xfrm>
            <a:off x="2143475" y="3440400"/>
            <a:ext cx="63213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419" sz="1600">
                <a:latin typeface="Calibri"/>
                <a:ea typeface="Calibri"/>
                <a:cs typeface="Calibri"/>
                <a:sym typeface="Calibri"/>
              </a:rPr>
              <a:t>Abroad</a:t>
            </a:r>
            <a:endParaRPr b="1" sz="1600">
              <a:latin typeface="Calibri"/>
              <a:ea typeface="Calibri"/>
              <a:cs typeface="Calibri"/>
              <a:sym typeface="Calibri"/>
            </a:endParaRPr>
          </a:p>
          <a:p>
            <a:pPr indent="-330200" lvl="0" marL="457200" rtl="0" algn="l">
              <a:spcBef>
                <a:spcPts val="0"/>
              </a:spcBef>
              <a:spcAft>
                <a:spcPts val="0"/>
              </a:spcAft>
              <a:buSzPts val="1600"/>
              <a:buFont typeface="Calibri"/>
              <a:buChar char="●"/>
            </a:pPr>
            <a:r>
              <a:rPr lang="es-419" sz="1600">
                <a:latin typeface="Calibri"/>
                <a:ea typeface="Calibri"/>
                <a:cs typeface="Calibri"/>
                <a:sym typeface="Calibri"/>
              </a:rPr>
              <a:t>Exchange program at University of California, Irvine</a:t>
            </a:r>
            <a:endParaRPr sz="1600">
              <a:latin typeface="Calibri"/>
              <a:ea typeface="Calibri"/>
              <a:cs typeface="Calibri"/>
              <a:sym typeface="Calibri"/>
            </a:endParaRPr>
          </a:p>
          <a:p>
            <a:pPr indent="-330200" lvl="0" marL="457200" rtl="0" algn="l">
              <a:spcBef>
                <a:spcPts val="0"/>
              </a:spcBef>
              <a:spcAft>
                <a:spcPts val="0"/>
              </a:spcAft>
              <a:buSzPts val="1600"/>
              <a:buFont typeface="Calibri"/>
              <a:buChar char="●"/>
            </a:pPr>
            <a:r>
              <a:rPr lang="es-419" sz="1600">
                <a:latin typeface="Calibri"/>
                <a:ea typeface="Calibri"/>
                <a:cs typeface="Calibri"/>
                <a:sym typeface="Calibri"/>
              </a:rPr>
              <a:t>Short stay at </a:t>
            </a:r>
            <a:r>
              <a:rPr lang="es-419" sz="1600">
                <a:solidFill>
                  <a:schemeClr val="dk1"/>
                </a:solidFill>
                <a:latin typeface="Calibri"/>
                <a:ea typeface="Calibri"/>
                <a:cs typeface="Calibri"/>
                <a:sym typeface="Calibri"/>
              </a:rPr>
              <a:t>Biomedical Research Foundation Academy Of Athens</a:t>
            </a:r>
            <a:endParaRPr sz="1600">
              <a:latin typeface="Calibri"/>
              <a:ea typeface="Calibri"/>
              <a:cs typeface="Calibri"/>
              <a:sym typeface="Calibri"/>
            </a:endParaRPr>
          </a:p>
        </p:txBody>
      </p:sp>
      <p:pic>
        <p:nvPicPr>
          <p:cNvPr id="57" name="Google Shape;57;p10"/>
          <p:cNvPicPr preferRelativeResize="0"/>
          <p:nvPr/>
        </p:nvPicPr>
        <p:blipFill>
          <a:blip r:embed="rId3">
            <a:alphaModFix/>
          </a:blip>
          <a:stretch>
            <a:fillRect/>
          </a:stretch>
        </p:blipFill>
        <p:spPr>
          <a:xfrm>
            <a:off x="874132" y="2237698"/>
            <a:ext cx="894268" cy="363300"/>
          </a:xfrm>
          <a:prstGeom prst="rect">
            <a:avLst/>
          </a:prstGeom>
          <a:noFill/>
          <a:ln>
            <a:noFill/>
          </a:ln>
        </p:spPr>
      </p:pic>
      <p:pic>
        <p:nvPicPr>
          <p:cNvPr id="58" name="Google Shape;58;p10"/>
          <p:cNvPicPr preferRelativeResize="0"/>
          <p:nvPr/>
        </p:nvPicPr>
        <p:blipFill rotWithShape="1">
          <a:blip r:embed="rId4">
            <a:alphaModFix/>
          </a:blip>
          <a:srcRect b="25203" l="0" r="0" t="28551"/>
          <a:stretch/>
        </p:blipFill>
        <p:spPr>
          <a:xfrm>
            <a:off x="642584" y="1006458"/>
            <a:ext cx="1357350" cy="627730"/>
          </a:xfrm>
          <a:prstGeom prst="rect">
            <a:avLst/>
          </a:prstGeom>
          <a:noFill/>
          <a:ln>
            <a:noFill/>
          </a:ln>
        </p:spPr>
      </p:pic>
      <p:pic>
        <p:nvPicPr>
          <p:cNvPr id="59" name="Google Shape;59;p10"/>
          <p:cNvPicPr preferRelativeResize="0"/>
          <p:nvPr/>
        </p:nvPicPr>
        <p:blipFill>
          <a:blip r:embed="rId5">
            <a:alphaModFix/>
          </a:blip>
          <a:stretch>
            <a:fillRect/>
          </a:stretch>
        </p:blipFill>
        <p:spPr>
          <a:xfrm>
            <a:off x="935030" y="1619930"/>
            <a:ext cx="772475" cy="514050"/>
          </a:xfrm>
          <a:prstGeom prst="rect">
            <a:avLst/>
          </a:prstGeom>
          <a:noFill/>
          <a:ln>
            <a:noFill/>
          </a:ln>
        </p:spPr>
      </p:pic>
      <p:pic>
        <p:nvPicPr>
          <p:cNvPr id="60" name="Google Shape;60;p10"/>
          <p:cNvPicPr preferRelativeResize="0"/>
          <p:nvPr/>
        </p:nvPicPr>
        <p:blipFill>
          <a:blip r:embed="rId6">
            <a:alphaModFix/>
          </a:blip>
          <a:stretch>
            <a:fillRect/>
          </a:stretch>
        </p:blipFill>
        <p:spPr>
          <a:xfrm>
            <a:off x="1007375" y="2601000"/>
            <a:ext cx="627750" cy="627750"/>
          </a:xfrm>
          <a:prstGeom prst="rect">
            <a:avLst/>
          </a:prstGeom>
          <a:noFill/>
          <a:ln>
            <a:noFill/>
          </a:ln>
        </p:spPr>
      </p:pic>
      <p:sp>
        <p:nvSpPr>
          <p:cNvPr id="61" name="Google Shape;61;p10"/>
          <p:cNvSpPr txBox="1"/>
          <p:nvPr/>
        </p:nvSpPr>
        <p:spPr>
          <a:xfrm>
            <a:off x="2282175" y="158150"/>
            <a:ext cx="3944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419" sz="1600">
                <a:latin typeface="Calibri"/>
                <a:ea typeface="Calibri"/>
                <a:cs typeface="Calibri"/>
                <a:sym typeface="Calibri"/>
              </a:rPr>
              <a:t>antoniomiresc@gmail.com</a:t>
            </a:r>
            <a:endParaRPr b="1" sz="1600">
              <a:latin typeface="Calibri"/>
              <a:ea typeface="Calibri"/>
              <a:cs typeface="Calibri"/>
              <a:sym typeface="Calibri"/>
            </a:endParaRPr>
          </a:p>
        </p:txBody>
      </p:sp>
      <p:pic>
        <p:nvPicPr>
          <p:cNvPr id="62" name="Google Shape;62;p10"/>
          <p:cNvPicPr preferRelativeResize="0"/>
          <p:nvPr/>
        </p:nvPicPr>
        <p:blipFill>
          <a:blip r:embed="rId7">
            <a:alphaModFix/>
          </a:blip>
          <a:stretch>
            <a:fillRect/>
          </a:stretch>
        </p:blipFill>
        <p:spPr>
          <a:xfrm>
            <a:off x="1064223" y="3474298"/>
            <a:ext cx="514050" cy="514050"/>
          </a:xfrm>
          <a:prstGeom prst="rect">
            <a:avLst/>
          </a:prstGeom>
          <a:noFill/>
          <a:ln>
            <a:noFill/>
          </a:ln>
        </p:spPr>
      </p:pic>
      <p:pic>
        <p:nvPicPr>
          <p:cNvPr id="63" name="Google Shape;63;p10"/>
          <p:cNvPicPr preferRelativeResize="0"/>
          <p:nvPr/>
        </p:nvPicPr>
        <p:blipFill>
          <a:blip r:embed="rId8">
            <a:alphaModFix/>
          </a:blip>
          <a:stretch>
            <a:fillRect/>
          </a:stretch>
        </p:blipFill>
        <p:spPr>
          <a:xfrm>
            <a:off x="543275" y="4020400"/>
            <a:ext cx="1555977" cy="514425"/>
          </a:xfrm>
          <a:prstGeom prst="rect">
            <a:avLst/>
          </a:prstGeom>
          <a:noFill/>
          <a:ln>
            <a:noFill/>
          </a:ln>
        </p:spPr>
      </p:pic>
      <p:pic>
        <p:nvPicPr>
          <p:cNvPr id="64" name="Google Shape;64;p10"/>
          <p:cNvPicPr preferRelativeResize="0"/>
          <p:nvPr/>
        </p:nvPicPr>
        <p:blipFill>
          <a:blip r:embed="rId9">
            <a:alphaModFix/>
          </a:blip>
          <a:stretch>
            <a:fillRect/>
          </a:stretch>
        </p:blipFill>
        <p:spPr>
          <a:xfrm>
            <a:off x="7155967" y="120200"/>
            <a:ext cx="1902900" cy="2343900"/>
          </a:xfrm>
          <a:prstGeom prst="ellipse">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28"/>
          <p:cNvSpPr txBox="1"/>
          <p:nvPr/>
        </p:nvSpPr>
        <p:spPr>
          <a:xfrm>
            <a:off x="146125" y="192050"/>
            <a:ext cx="8997900" cy="363300"/>
          </a:xfrm>
          <a:prstGeom prst="rect">
            <a:avLst/>
          </a:prstGeom>
          <a:noFill/>
          <a:ln>
            <a:noFill/>
          </a:ln>
        </p:spPr>
        <p:txBody>
          <a:bodyPr anchorCtr="0" anchor="t" bIns="34275" lIns="68575" spcFirstLastPara="1" rIns="68575" wrap="square" tIns="34275">
            <a:noAutofit/>
          </a:bodyPr>
          <a:lstStyle/>
          <a:p>
            <a:pPr indent="0" lvl="0" marL="0" rtl="0" algn="l">
              <a:lnSpc>
                <a:spcPct val="90000"/>
              </a:lnSpc>
              <a:spcBef>
                <a:spcPts val="0"/>
              </a:spcBef>
              <a:spcAft>
                <a:spcPts val="0"/>
              </a:spcAft>
              <a:buNone/>
            </a:pPr>
            <a:r>
              <a:rPr b="1" lang="es-419" sz="2200">
                <a:solidFill>
                  <a:srgbClr val="124484"/>
                </a:solidFill>
                <a:latin typeface="Calibri"/>
                <a:ea typeface="Calibri"/>
                <a:cs typeface="Calibri"/>
                <a:sym typeface="Calibri"/>
              </a:rPr>
              <a:t>Restoration of fragmentary Babylonian texts</a:t>
            </a:r>
            <a:endParaRPr b="1" sz="2200">
              <a:solidFill>
                <a:srgbClr val="124484"/>
              </a:solidFill>
              <a:latin typeface="Calibri"/>
              <a:ea typeface="Calibri"/>
              <a:cs typeface="Calibri"/>
              <a:sym typeface="Calibri"/>
            </a:endParaRPr>
          </a:p>
          <a:p>
            <a:pPr indent="0" lvl="0" marL="0" rtl="0" algn="l">
              <a:lnSpc>
                <a:spcPct val="90000"/>
              </a:lnSpc>
              <a:spcBef>
                <a:spcPts val="0"/>
              </a:spcBef>
              <a:spcAft>
                <a:spcPts val="0"/>
              </a:spcAft>
              <a:buNone/>
            </a:pPr>
            <a:r>
              <a:t/>
            </a:r>
            <a:endParaRPr b="1" sz="1500">
              <a:solidFill>
                <a:srgbClr val="124484"/>
              </a:solidFill>
              <a:latin typeface="Calibri"/>
              <a:ea typeface="Calibri"/>
              <a:cs typeface="Calibri"/>
              <a:sym typeface="Calibri"/>
            </a:endParaRPr>
          </a:p>
        </p:txBody>
      </p:sp>
      <p:sp>
        <p:nvSpPr>
          <p:cNvPr id="258" name="Google Shape;258;p28"/>
          <p:cNvSpPr txBox="1"/>
          <p:nvPr/>
        </p:nvSpPr>
        <p:spPr>
          <a:xfrm>
            <a:off x="1967850" y="836725"/>
            <a:ext cx="6184800" cy="21549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SzPts val="1600"/>
              <a:buFont typeface="Calibri"/>
              <a:buChar char="●"/>
            </a:pPr>
            <a:r>
              <a:rPr b="1" lang="es-419" sz="1600">
                <a:latin typeface="Calibri"/>
                <a:ea typeface="Calibri"/>
                <a:cs typeface="Calibri"/>
                <a:sym typeface="Calibri"/>
              </a:rPr>
              <a:t>Problem</a:t>
            </a:r>
            <a:r>
              <a:rPr lang="es-419" sz="1600">
                <a:latin typeface="Calibri"/>
                <a:ea typeface="Calibri"/>
                <a:cs typeface="Calibri"/>
                <a:sym typeface="Calibri"/>
              </a:rPr>
              <a:t>: In old cuneiform clay tablets there are gaps </a:t>
            </a:r>
            <a:br>
              <a:rPr lang="es-419" sz="1600">
                <a:latin typeface="Calibri"/>
                <a:ea typeface="Calibri"/>
                <a:cs typeface="Calibri"/>
                <a:sym typeface="Calibri"/>
              </a:rPr>
            </a:br>
            <a:r>
              <a:rPr lang="es-419" sz="1600">
                <a:latin typeface="Calibri"/>
                <a:ea typeface="Calibri"/>
                <a:cs typeface="Calibri"/>
                <a:sym typeface="Calibri"/>
              </a:rPr>
              <a:t>(because they are old). When there is a gap in the middle of a sentence, I want to predict which word fits there.</a:t>
            </a:r>
            <a:endParaRPr sz="1600">
              <a:latin typeface="Calibri"/>
              <a:ea typeface="Calibri"/>
              <a:cs typeface="Calibri"/>
              <a:sym typeface="Calibri"/>
            </a:endParaRPr>
          </a:p>
          <a:p>
            <a:pPr indent="0" lvl="0" marL="0" rtl="0" algn="l">
              <a:spcBef>
                <a:spcPts val="0"/>
              </a:spcBef>
              <a:spcAft>
                <a:spcPts val="0"/>
              </a:spcAft>
              <a:buNone/>
            </a:pPr>
            <a:r>
              <a:t/>
            </a:r>
            <a:endParaRPr sz="1600">
              <a:latin typeface="Calibri"/>
              <a:ea typeface="Calibri"/>
              <a:cs typeface="Calibri"/>
              <a:sym typeface="Calibri"/>
            </a:endParaRPr>
          </a:p>
          <a:p>
            <a:pPr indent="-330200" lvl="0" marL="457200" rtl="0" algn="l">
              <a:spcBef>
                <a:spcPts val="0"/>
              </a:spcBef>
              <a:spcAft>
                <a:spcPts val="0"/>
              </a:spcAft>
              <a:buSzPts val="1600"/>
              <a:buFont typeface="Calibri"/>
              <a:buChar char="●"/>
            </a:pPr>
            <a:r>
              <a:rPr b="1" lang="es-419" sz="1600">
                <a:latin typeface="Calibri"/>
                <a:ea typeface="Calibri"/>
                <a:cs typeface="Calibri"/>
                <a:sym typeface="Calibri"/>
              </a:rPr>
              <a:t>We gave to the algorithm:</a:t>
            </a:r>
            <a:r>
              <a:rPr lang="es-419" sz="1600">
                <a:latin typeface="Calibri"/>
                <a:ea typeface="Calibri"/>
                <a:cs typeface="Calibri"/>
                <a:sym typeface="Calibri"/>
              </a:rPr>
              <a:t> past complete sentences </a:t>
            </a:r>
            <a:endParaRPr sz="1600">
              <a:latin typeface="Calibri"/>
              <a:ea typeface="Calibri"/>
              <a:cs typeface="Calibri"/>
              <a:sym typeface="Calibri"/>
            </a:endParaRPr>
          </a:p>
          <a:p>
            <a:pPr indent="0" lvl="0" marL="0" rtl="0" algn="l">
              <a:spcBef>
                <a:spcPts val="0"/>
              </a:spcBef>
              <a:spcAft>
                <a:spcPts val="0"/>
              </a:spcAft>
              <a:buNone/>
            </a:pPr>
            <a:r>
              <a:t/>
            </a:r>
            <a:endParaRPr sz="1600">
              <a:latin typeface="Calibri"/>
              <a:ea typeface="Calibri"/>
              <a:cs typeface="Calibri"/>
              <a:sym typeface="Calibri"/>
            </a:endParaRPr>
          </a:p>
          <a:p>
            <a:pPr indent="-330200" lvl="0" marL="457200" rtl="0" algn="l">
              <a:spcBef>
                <a:spcPts val="0"/>
              </a:spcBef>
              <a:spcAft>
                <a:spcPts val="0"/>
              </a:spcAft>
              <a:buSzPts val="1600"/>
              <a:buFont typeface="Calibri"/>
              <a:buChar char="●"/>
            </a:pPr>
            <a:r>
              <a:rPr b="1" lang="es-419" sz="1600">
                <a:latin typeface="Calibri"/>
                <a:ea typeface="Calibri"/>
                <a:cs typeface="Calibri"/>
                <a:sym typeface="Calibri"/>
              </a:rPr>
              <a:t>The algorithm created rules to:</a:t>
            </a:r>
            <a:r>
              <a:rPr lang="es-419" sz="1600">
                <a:latin typeface="Calibri"/>
                <a:ea typeface="Calibri"/>
                <a:cs typeface="Calibri"/>
                <a:sym typeface="Calibri"/>
              </a:rPr>
              <a:t> decide which word fits in the gap of a new sentence</a:t>
            </a:r>
            <a:endParaRPr sz="1600">
              <a:latin typeface="Calibri"/>
              <a:ea typeface="Calibri"/>
              <a:cs typeface="Calibri"/>
              <a:sym typeface="Calibri"/>
            </a:endParaRPr>
          </a:p>
        </p:txBody>
      </p:sp>
      <p:pic>
        <p:nvPicPr>
          <p:cNvPr id="259" name="Google Shape;259;p28"/>
          <p:cNvPicPr preferRelativeResize="0"/>
          <p:nvPr/>
        </p:nvPicPr>
        <p:blipFill>
          <a:blip r:embed="rId3">
            <a:alphaModFix/>
          </a:blip>
          <a:stretch>
            <a:fillRect/>
          </a:stretch>
        </p:blipFill>
        <p:spPr>
          <a:xfrm>
            <a:off x="146125" y="2370500"/>
            <a:ext cx="1752600" cy="2609850"/>
          </a:xfrm>
          <a:prstGeom prst="rect">
            <a:avLst/>
          </a:prstGeom>
          <a:noFill/>
          <a:ln>
            <a:noFill/>
          </a:ln>
        </p:spPr>
      </p:pic>
      <p:sp>
        <p:nvSpPr>
          <p:cNvPr id="260" name="Google Shape;260;p28"/>
          <p:cNvSpPr txBox="1"/>
          <p:nvPr/>
        </p:nvSpPr>
        <p:spPr>
          <a:xfrm>
            <a:off x="4008575" y="4699100"/>
            <a:ext cx="5060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a:latin typeface="Calibri"/>
                <a:ea typeface="Calibri"/>
                <a:cs typeface="Calibri"/>
                <a:sym typeface="Calibri"/>
              </a:rPr>
              <a:t>https://www.pnas.org/content/117/37/22743</a:t>
            </a:r>
            <a:endParaRPr>
              <a:latin typeface="Calibri"/>
              <a:ea typeface="Calibri"/>
              <a:cs typeface="Calibri"/>
              <a:sym typeface="Calibri"/>
            </a:endParaRPr>
          </a:p>
        </p:txBody>
      </p:sp>
      <p:pic>
        <p:nvPicPr>
          <p:cNvPr id="261" name="Google Shape;261;p28"/>
          <p:cNvPicPr preferRelativeResize="0"/>
          <p:nvPr/>
        </p:nvPicPr>
        <p:blipFill rotWithShape="1">
          <a:blip r:embed="rId4">
            <a:alphaModFix/>
          </a:blip>
          <a:srcRect b="0" l="0" r="0" t="7140"/>
          <a:stretch/>
        </p:blipFill>
        <p:spPr>
          <a:xfrm>
            <a:off x="3638775" y="3113175"/>
            <a:ext cx="4941701" cy="1581400"/>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29"/>
          <p:cNvSpPr txBox="1"/>
          <p:nvPr/>
        </p:nvSpPr>
        <p:spPr>
          <a:xfrm>
            <a:off x="146125" y="192050"/>
            <a:ext cx="8997900" cy="363300"/>
          </a:xfrm>
          <a:prstGeom prst="rect">
            <a:avLst/>
          </a:prstGeom>
          <a:noFill/>
          <a:ln>
            <a:noFill/>
          </a:ln>
        </p:spPr>
        <p:txBody>
          <a:bodyPr anchorCtr="0" anchor="t" bIns="34275" lIns="68575" spcFirstLastPara="1" rIns="68575" wrap="square" tIns="34275">
            <a:noAutofit/>
          </a:bodyPr>
          <a:lstStyle/>
          <a:p>
            <a:pPr indent="0" lvl="0" marL="0" rtl="0" algn="l">
              <a:lnSpc>
                <a:spcPct val="90000"/>
              </a:lnSpc>
              <a:spcBef>
                <a:spcPts val="0"/>
              </a:spcBef>
              <a:spcAft>
                <a:spcPts val="0"/>
              </a:spcAft>
              <a:buNone/>
            </a:pPr>
            <a:r>
              <a:rPr b="1" lang="es-419" sz="2200">
                <a:solidFill>
                  <a:srgbClr val="124484"/>
                </a:solidFill>
                <a:latin typeface="Calibri"/>
                <a:ea typeface="Calibri"/>
                <a:cs typeface="Calibri"/>
                <a:sym typeface="Calibri"/>
              </a:rPr>
              <a:t>Our job at BSC: Finding symptoms in COVID-19 reports</a:t>
            </a:r>
            <a:endParaRPr b="1" sz="2200">
              <a:solidFill>
                <a:srgbClr val="124484"/>
              </a:solidFill>
              <a:latin typeface="Calibri"/>
              <a:ea typeface="Calibri"/>
              <a:cs typeface="Calibri"/>
              <a:sym typeface="Calibri"/>
            </a:endParaRPr>
          </a:p>
          <a:p>
            <a:pPr indent="0" lvl="0" marL="0" rtl="0" algn="l">
              <a:lnSpc>
                <a:spcPct val="90000"/>
              </a:lnSpc>
              <a:spcBef>
                <a:spcPts val="0"/>
              </a:spcBef>
              <a:spcAft>
                <a:spcPts val="0"/>
              </a:spcAft>
              <a:buNone/>
            </a:pPr>
            <a:r>
              <a:t/>
            </a:r>
            <a:endParaRPr b="1" sz="1500">
              <a:solidFill>
                <a:srgbClr val="124484"/>
              </a:solidFill>
              <a:latin typeface="Calibri"/>
              <a:ea typeface="Calibri"/>
              <a:cs typeface="Calibri"/>
              <a:sym typeface="Calibri"/>
            </a:endParaRPr>
          </a:p>
        </p:txBody>
      </p:sp>
      <p:sp>
        <p:nvSpPr>
          <p:cNvPr id="267" name="Google Shape;267;p29"/>
          <p:cNvSpPr txBox="1"/>
          <p:nvPr/>
        </p:nvSpPr>
        <p:spPr>
          <a:xfrm>
            <a:off x="603900" y="836725"/>
            <a:ext cx="7548900" cy="31401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SzPts val="1600"/>
              <a:buFont typeface="Calibri"/>
              <a:buChar char="●"/>
            </a:pPr>
            <a:r>
              <a:rPr b="1" lang="es-419" sz="1600">
                <a:latin typeface="Calibri"/>
                <a:ea typeface="Calibri"/>
                <a:cs typeface="Calibri"/>
                <a:sym typeface="Calibri"/>
              </a:rPr>
              <a:t>Problem</a:t>
            </a:r>
            <a:r>
              <a:rPr lang="es-419" sz="1600">
                <a:latin typeface="Calibri"/>
                <a:ea typeface="Calibri"/>
                <a:cs typeface="Calibri"/>
                <a:sym typeface="Calibri"/>
              </a:rPr>
              <a:t>: I have 50K medical reports from COVID-19 patients</a:t>
            </a:r>
            <a:br>
              <a:rPr lang="es-419" sz="1600">
                <a:latin typeface="Calibri"/>
                <a:ea typeface="Calibri"/>
                <a:cs typeface="Calibri"/>
                <a:sym typeface="Calibri"/>
              </a:rPr>
            </a:br>
            <a:r>
              <a:rPr lang="es-419" sz="1600">
                <a:latin typeface="Calibri"/>
                <a:ea typeface="Calibri"/>
                <a:cs typeface="Calibri"/>
                <a:sym typeface="Calibri"/>
              </a:rPr>
              <a:t> from a major hospital in Barcelona. I want to get the symptoms and previous diseases of a patient. As well as the </a:t>
            </a:r>
            <a:r>
              <a:rPr lang="es-419" sz="1600">
                <a:solidFill>
                  <a:schemeClr val="dk1"/>
                </a:solidFill>
                <a:latin typeface="Calibri"/>
                <a:ea typeface="Calibri"/>
                <a:cs typeface="Calibri"/>
                <a:sym typeface="Calibri"/>
              </a:rPr>
              <a:t>medications</a:t>
            </a:r>
            <a:r>
              <a:rPr lang="es-419" sz="1600">
                <a:latin typeface="Calibri"/>
                <a:ea typeface="Calibri"/>
                <a:cs typeface="Calibri"/>
                <a:sym typeface="Calibri"/>
              </a:rPr>
              <a:t> he/she received.</a:t>
            </a:r>
            <a:endParaRPr sz="1600">
              <a:latin typeface="Calibri"/>
              <a:ea typeface="Calibri"/>
              <a:cs typeface="Calibri"/>
              <a:sym typeface="Calibri"/>
            </a:endParaRPr>
          </a:p>
          <a:p>
            <a:pPr indent="0" lvl="0" marL="0" rtl="0" algn="l">
              <a:spcBef>
                <a:spcPts val="0"/>
              </a:spcBef>
              <a:spcAft>
                <a:spcPts val="0"/>
              </a:spcAft>
              <a:buNone/>
            </a:pPr>
            <a:r>
              <a:t/>
            </a:r>
            <a:endParaRPr sz="1600">
              <a:latin typeface="Calibri"/>
              <a:ea typeface="Calibri"/>
              <a:cs typeface="Calibri"/>
              <a:sym typeface="Calibri"/>
            </a:endParaRPr>
          </a:p>
          <a:p>
            <a:pPr indent="-330200" lvl="0" marL="457200" rtl="0" algn="l">
              <a:spcBef>
                <a:spcPts val="0"/>
              </a:spcBef>
              <a:spcAft>
                <a:spcPts val="0"/>
              </a:spcAft>
              <a:buSzPts val="1600"/>
              <a:buFont typeface="Calibri"/>
              <a:buChar char="●"/>
            </a:pPr>
            <a:r>
              <a:rPr b="1" lang="es-419" sz="1600">
                <a:latin typeface="Calibri"/>
                <a:ea typeface="Calibri"/>
                <a:cs typeface="Calibri"/>
                <a:sym typeface="Calibri"/>
              </a:rPr>
              <a:t>Motivation: </a:t>
            </a:r>
            <a:r>
              <a:rPr lang="es-419" sz="1600">
                <a:latin typeface="Calibri"/>
                <a:ea typeface="Calibri"/>
                <a:cs typeface="Calibri"/>
                <a:sym typeface="Calibri"/>
              </a:rPr>
              <a:t>I want to learn which medications work better for patients with different symptoms and previous diseases. But</a:t>
            </a:r>
            <a:r>
              <a:rPr b="1" lang="es-419" sz="1600">
                <a:latin typeface="Calibri"/>
                <a:ea typeface="Calibri"/>
                <a:cs typeface="Calibri"/>
                <a:sym typeface="Calibri"/>
              </a:rPr>
              <a:t> </a:t>
            </a:r>
            <a:r>
              <a:rPr lang="es-419" sz="1600">
                <a:latin typeface="Calibri"/>
                <a:ea typeface="Calibri"/>
                <a:cs typeface="Calibri"/>
                <a:sym typeface="Calibri"/>
              </a:rPr>
              <a:t>I cannot read 50K medical reports. If I extract the symptoms, previous diseases and medications together with the outcome of the patient and put them in a table, I could extract correlations.</a:t>
            </a:r>
            <a:endParaRPr sz="1600">
              <a:latin typeface="Calibri"/>
              <a:ea typeface="Calibri"/>
              <a:cs typeface="Calibri"/>
              <a:sym typeface="Calibri"/>
            </a:endParaRPr>
          </a:p>
          <a:p>
            <a:pPr indent="0" lvl="0" marL="0" rtl="0" algn="l">
              <a:spcBef>
                <a:spcPts val="0"/>
              </a:spcBef>
              <a:spcAft>
                <a:spcPts val="0"/>
              </a:spcAft>
              <a:buNone/>
            </a:pPr>
            <a:r>
              <a:t/>
            </a:r>
            <a:endParaRPr sz="1600">
              <a:latin typeface="Calibri"/>
              <a:ea typeface="Calibri"/>
              <a:cs typeface="Calibri"/>
              <a:sym typeface="Calibri"/>
            </a:endParaRPr>
          </a:p>
          <a:p>
            <a:pPr indent="0" lvl="0" marL="0" rtl="0" algn="l">
              <a:spcBef>
                <a:spcPts val="0"/>
              </a:spcBef>
              <a:spcAft>
                <a:spcPts val="0"/>
              </a:spcAft>
              <a:buNone/>
            </a:pPr>
            <a:r>
              <a:t/>
            </a:r>
            <a:endParaRPr sz="1600">
              <a:latin typeface="Calibri"/>
              <a:ea typeface="Calibri"/>
              <a:cs typeface="Calibri"/>
              <a:sym typeface="Calibri"/>
            </a:endParaRPr>
          </a:p>
          <a:p>
            <a:pPr indent="0" lvl="0" marL="0" rtl="0" algn="l">
              <a:spcBef>
                <a:spcPts val="0"/>
              </a:spcBef>
              <a:spcAft>
                <a:spcPts val="0"/>
              </a:spcAft>
              <a:buNone/>
            </a:pPr>
            <a:r>
              <a:t/>
            </a:r>
            <a:endParaRPr sz="1600">
              <a:latin typeface="Calibri"/>
              <a:ea typeface="Calibri"/>
              <a:cs typeface="Calibri"/>
              <a:sym typeface="Calibri"/>
            </a:endParaRPr>
          </a:p>
          <a:p>
            <a:pPr indent="0" lvl="0" marL="0" rtl="0" algn="l">
              <a:spcBef>
                <a:spcPts val="0"/>
              </a:spcBef>
              <a:spcAft>
                <a:spcPts val="0"/>
              </a:spcAft>
              <a:buNone/>
            </a:pPr>
            <a:r>
              <a:t/>
            </a:r>
            <a:endParaRPr sz="1600">
              <a:latin typeface="Calibri"/>
              <a:ea typeface="Calibri"/>
              <a:cs typeface="Calibri"/>
              <a:sym typeface="Calibri"/>
            </a:endParaRPr>
          </a:p>
        </p:txBody>
      </p:sp>
      <p:pic>
        <p:nvPicPr>
          <p:cNvPr id="268" name="Google Shape;268;p29"/>
          <p:cNvPicPr preferRelativeResize="0"/>
          <p:nvPr/>
        </p:nvPicPr>
        <p:blipFill>
          <a:blip r:embed="rId3">
            <a:alphaModFix/>
          </a:blip>
          <a:stretch>
            <a:fillRect/>
          </a:stretch>
        </p:blipFill>
        <p:spPr>
          <a:xfrm>
            <a:off x="2441925" y="3086937"/>
            <a:ext cx="1063226" cy="1063226"/>
          </a:xfrm>
          <a:prstGeom prst="rect">
            <a:avLst/>
          </a:prstGeom>
          <a:noFill/>
          <a:ln>
            <a:noFill/>
          </a:ln>
        </p:spPr>
      </p:pic>
      <p:cxnSp>
        <p:nvCxnSpPr>
          <p:cNvPr id="269" name="Google Shape;269;p29"/>
          <p:cNvCxnSpPr>
            <a:stCxn id="268" idx="3"/>
            <a:endCxn id="270" idx="1"/>
          </p:cNvCxnSpPr>
          <p:nvPr/>
        </p:nvCxnSpPr>
        <p:spPr>
          <a:xfrm>
            <a:off x="3505150" y="3618550"/>
            <a:ext cx="1586100" cy="0"/>
          </a:xfrm>
          <a:prstGeom prst="straightConnector1">
            <a:avLst/>
          </a:prstGeom>
          <a:noFill/>
          <a:ln cap="flat" cmpd="sng" w="19050">
            <a:solidFill>
              <a:srgbClr val="000000"/>
            </a:solidFill>
            <a:prstDash val="solid"/>
            <a:round/>
            <a:headEnd len="med" w="med" type="none"/>
            <a:tailEnd len="med" w="med" type="triangle"/>
          </a:ln>
        </p:spPr>
      </p:cxnSp>
      <p:pic>
        <p:nvPicPr>
          <p:cNvPr id="270" name="Google Shape;270;p29"/>
          <p:cNvPicPr preferRelativeResize="0"/>
          <p:nvPr/>
        </p:nvPicPr>
        <p:blipFill>
          <a:blip r:embed="rId4">
            <a:alphaModFix/>
          </a:blip>
          <a:stretch>
            <a:fillRect/>
          </a:stretch>
        </p:blipFill>
        <p:spPr>
          <a:xfrm>
            <a:off x="5091350" y="3050088"/>
            <a:ext cx="1136876" cy="1136876"/>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30"/>
          <p:cNvSpPr txBox="1"/>
          <p:nvPr/>
        </p:nvSpPr>
        <p:spPr>
          <a:xfrm>
            <a:off x="146125" y="192050"/>
            <a:ext cx="8997900" cy="363300"/>
          </a:xfrm>
          <a:prstGeom prst="rect">
            <a:avLst/>
          </a:prstGeom>
          <a:noFill/>
          <a:ln>
            <a:noFill/>
          </a:ln>
        </p:spPr>
        <p:txBody>
          <a:bodyPr anchorCtr="0" anchor="t" bIns="34275" lIns="68575" spcFirstLastPara="1" rIns="68575" wrap="square" tIns="34275">
            <a:noAutofit/>
          </a:bodyPr>
          <a:lstStyle/>
          <a:p>
            <a:pPr indent="0" lvl="0" marL="0" rtl="0" algn="l">
              <a:lnSpc>
                <a:spcPct val="90000"/>
              </a:lnSpc>
              <a:spcBef>
                <a:spcPts val="0"/>
              </a:spcBef>
              <a:spcAft>
                <a:spcPts val="0"/>
              </a:spcAft>
              <a:buNone/>
            </a:pPr>
            <a:r>
              <a:rPr b="1" lang="es-419" sz="2200">
                <a:solidFill>
                  <a:srgbClr val="124484"/>
                </a:solidFill>
                <a:latin typeface="Calibri"/>
                <a:ea typeface="Calibri"/>
                <a:cs typeface="Calibri"/>
                <a:sym typeface="Calibri"/>
              </a:rPr>
              <a:t>Our job at BSC: Finding symptoms in COVID-19 reports</a:t>
            </a:r>
            <a:endParaRPr b="1" sz="2200">
              <a:solidFill>
                <a:srgbClr val="124484"/>
              </a:solidFill>
              <a:latin typeface="Calibri"/>
              <a:ea typeface="Calibri"/>
              <a:cs typeface="Calibri"/>
              <a:sym typeface="Calibri"/>
            </a:endParaRPr>
          </a:p>
          <a:p>
            <a:pPr indent="0" lvl="0" marL="0" rtl="0" algn="l">
              <a:lnSpc>
                <a:spcPct val="90000"/>
              </a:lnSpc>
              <a:spcBef>
                <a:spcPts val="0"/>
              </a:spcBef>
              <a:spcAft>
                <a:spcPts val="0"/>
              </a:spcAft>
              <a:buNone/>
            </a:pPr>
            <a:r>
              <a:t/>
            </a:r>
            <a:endParaRPr b="1" sz="1500">
              <a:solidFill>
                <a:srgbClr val="124484"/>
              </a:solidFill>
              <a:latin typeface="Calibri"/>
              <a:ea typeface="Calibri"/>
              <a:cs typeface="Calibri"/>
              <a:sym typeface="Calibri"/>
            </a:endParaRPr>
          </a:p>
        </p:txBody>
      </p:sp>
      <p:sp>
        <p:nvSpPr>
          <p:cNvPr id="276" name="Google Shape;276;p30"/>
          <p:cNvSpPr txBox="1"/>
          <p:nvPr/>
        </p:nvSpPr>
        <p:spPr>
          <a:xfrm>
            <a:off x="603900" y="836725"/>
            <a:ext cx="7548900" cy="437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600">
              <a:solidFill>
                <a:schemeClr val="dk1"/>
              </a:solidFill>
              <a:latin typeface="Calibri"/>
              <a:ea typeface="Calibri"/>
              <a:cs typeface="Calibri"/>
              <a:sym typeface="Calibri"/>
            </a:endParaRPr>
          </a:p>
          <a:p>
            <a:pPr indent="-330200" lvl="0" marL="457200" rtl="0" algn="l">
              <a:spcBef>
                <a:spcPts val="0"/>
              </a:spcBef>
              <a:spcAft>
                <a:spcPts val="0"/>
              </a:spcAft>
              <a:buClr>
                <a:schemeClr val="dk1"/>
              </a:buClr>
              <a:buSzPts val="1600"/>
              <a:buFont typeface="Calibri"/>
              <a:buChar char="●"/>
            </a:pPr>
            <a:r>
              <a:rPr b="1" lang="es-419" sz="1600">
                <a:solidFill>
                  <a:schemeClr val="dk1"/>
                </a:solidFill>
                <a:latin typeface="Calibri"/>
                <a:ea typeface="Calibri"/>
                <a:cs typeface="Calibri"/>
                <a:sym typeface="Calibri"/>
              </a:rPr>
              <a:t>We gave to the algorithm:</a:t>
            </a:r>
            <a:r>
              <a:rPr lang="es-419" sz="1600">
                <a:solidFill>
                  <a:schemeClr val="dk1"/>
                </a:solidFill>
                <a:latin typeface="Calibri"/>
                <a:ea typeface="Calibri"/>
                <a:cs typeface="Calibri"/>
                <a:sym typeface="Calibri"/>
              </a:rPr>
              <a:t> past sentences with the symptoms, diseases and medications outlined </a:t>
            </a:r>
            <a:endParaRPr sz="1600">
              <a:solidFill>
                <a:schemeClr val="dk1"/>
              </a:solidFill>
              <a:latin typeface="Calibri"/>
              <a:ea typeface="Calibri"/>
              <a:cs typeface="Calibri"/>
              <a:sym typeface="Calibri"/>
            </a:endParaRPr>
          </a:p>
          <a:p>
            <a:pPr indent="0" lvl="0" marL="0" rtl="0" algn="l">
              <a:spcBef>
                <a:spcPts val="0"/>
              </a:spcBef>
              <a:spcAft>
                <a:spcPts val="0"/>
              </a:spcAft>
              <a:buNone/>
            </a:pPr>
            <a:r>
              <a:t/>
            </a:r>
            <a:endParaRPr sz="1600">
              <a:solidFill>
                <a:schemeClr val="dk1"/>
              </a:solidFill>
              <a:latin typeface="Calibri"/>
              <a:ea typeface="Calibri"/>
              <a:cs typeface="Calibri"/>
              <a:sym typeface="Calibri"/>
            </a:endParaRPr>
          </a:p>
          <a:p>
            <a:pPr indent="0" lvl="0" marL="0" rtl="0" algn="l">
              <a:spcBef>
                <a:spcPts val="0"/>
              </a:spcBef>
              <a:spcAft>
                <a:spcPts val="0"/>
              </a:spcAft>
              <a:buNone/>
            </a:pPr>
            <a:r>
              <a:t/>
            </a:r>
            <a:endParaRPr sz="1600">
              <a:solidFill>
                <a:schemeClr val="dk1"/>
              </a:solidFill>
              <a:latin typeface="Calibri"/>
              <a:ea typeface="Calibri"/>
              <a:cs typeface="Calibri"/>
              <a:sym typeface="Calibri"/>
            </a:endParaRPr>
          </a:p>
          <a:p>
            <a:pPr indent="0" lvl="0" marL="0" rtl="0" algn="l">
              <a:spcBef>
                <a:spcPts val="0"/>
              </a:spcBef>
              <a:spcAft>
                <a:spcPts val="0"/>
              </a:spcAft>
              <a:buNone/>
            </a:pPr>
            <a:r>
              <a:t/>
            </a:r>
            <a:endParaRPr sz="1600">
              <a:solidFill>
                <a:schemeClr val="dk1"/>
              </a:solidFill>
              <a:latin typeface="Calibri"/>
              <a:ea typeface="Calibri"/>
              <a:cs typeface="Calibri"/>
              <a:sym typeface="Calibri"/>
            </a:endParaRPr>
          </a:p>
          <a:p>
            <a:pPr indent="0" lvl="0" marL="0" rtl="0" algn="l">
              <a:spcBef>
                <a:spcPts val="0"/>
              </a:spcBef>
              <a:spcAft>
                <a:spcPts val="0"/>
              </a:spcAft>
              <a:buNone/>
            </a:pPr>
            <a:r>
              <a:t/>
            </a:r>
            <a:endParaRPr sz="1600">
              <a:solidFill>
                <a:schemeClr val="dk1"/>
              </a:solidFill>
              <a:latin typeface="Calibri"/>
              <a:ea typeface="Calibri"/>
              <a:cs typeface="Calibri"/>
              <a:sym typeface="Calibri"/>
            </a:endParaRPr>
          </a:p>
          <a:p>
            <a:pPr indent="0" lvl="0" marL="0" rtl="0" algn="l">
              <a:spcBef>
                <a:spcPts val="0"/>
              </a:spcBef>
              <a:spcAft>
                <a:spcPts val="0"/>
              </a:spcAft>
              <a:buNone/>
            </a:pPr>
            <a:r>
              <a:t/>
            </a:r>
            <a:endParaRPr sz="1600">
              <a:solidFill>
                <a:schemeClr val="dk1"/>
              </a:solidFill>
              <a:latin typeface="Calibri"/>
              <a:ea typeface="Calibri"/>
              <a:cs typeface="Calibri"/>
              <a:sym typeface="Calibri"/>
            </a:endParaRPr>
          </a:p>
          <a:p>
            <a:pPr indent="0" lvl="0" marL="0" rtl="0" algn="l">
              <a:spcBef>
                <a:spcPts val="0"/>
              </a:spcBef>
              <a:spcAft>
                <a:spcPts val="0"/>
              </a:spcAft>
              <a:buNone/>
            </a:pPr>
            <a:r>
              <a:t/>
            </a:r>
            <a:endParaRPr sz="1600">
              <a:solidFill>
                <a:schemeClr val="dk1"/>
              </a:solidFill>
              <a:latin typeface="Calibri"/>
              <a:ea typeface="Calibri"/>
              <a:cs typeface="Calibri"/>
              <a:sym typeface="Calibri"/>
            </a:endParaRPr>
          </a:p>
          <a:p>
            <a:pPr indent="0" lvl="0" marL="0" rtl="0" algn="l">
              <a:spcBef>
                <a:spcPts val="0"/>
              </a:spcBef>
              <a:spcAft>
                <a:spcPts val="0"/>
              </a:spcAft>
              <a:buNone/>
            </a:pPr>
            <a:r>
              <a:t/>
            </a:r>
            <a:endParaRPr sz="1600">
              <a:solidFill>
                <a:schemeClr val="dk1"/>
              </a:solidFill>
              <a:latin typeface="Calibri"/>
              <a:ea typeface="Calibri"/>
              <a:cs typeface="Calibri"/>
              <a:sym typeface="Calibri"/>
            </a:endParaRPr>
          </a:p>
          <a:p>
            <a:pPr indent="0" lvl="0" marL="0" rtl="0" algn="l">
              <a:spcBef>
                <a:spcPts val="0"/>
              </a:spcBef>
              <a:spcAft>
                <a:spcPts val="0"/>
              </a:spcAft>
              <a:buNone/>
            </a:pPr>
            <a:r>
              <a:t/>
            </a:r>
            <a:endParaRPr sz="1600">
              <a:solidFill>
                <a:schemeClr val="dk1"/>
              </a:solidFill>
              <a:latin typeface="Calibri"/>
              <a:ea typeface="Calibri"/>
              <a:cs typeface="Calibri"/>
              <a:sym typeface="Calibri"/>
            </a:endParaRPr>
          </a:p>
          <a:p>
            <a:pPr indent="-330200" lvl="0" marL="457200" rtl="0" algn="l">
              <a:spcBef>
                <a:spcPts val="0"/>
              </a:spcBef>
              <a:spcAft>
                <a:spcPts val="0"/>
              </a:spcAft>
              <a:buClr>
                <a:schemeClr val="dk1"/>
              </a:buClr>
              <a:buSzPts val="1600"/>
              <a:buFont typeface="Calibri"/>
              <a:buChar char="●"/>
            </a:pPr>
            <a:r>
              <a:rPr b="1" lang="es-419" sz="1600">
                <a:solidFill>
                  <a:schemeClr val="dk1"/>
                </a:solidFill>
                <a:latin typeface="Calibri"/>
                <a:ea typeface="Calibri"/>
                <a:cs typeface="Calibri"/>
                <a:sym typeface="Calibri"/>
              </a:rPr>
              <a:t>The algorithm created rules to:</a:t>
            </a:r>
            <a:r>
              <a:rPr lang="es-419" sz="1600">
                <a:solidFill>
                  <a:schemeClr val="dk1"/>
                </a:solidFill>
                <a:latin typeface="Calibri"/>
                <a:ea typeface="Calibri"/>
                <a:cs typeface="Calibri"/>
                <a:sym typeface="Calibri"/>
              </a:rPr>
              <a:t> decide which word is a symptom, which one a disease, etc.</a:t>
            </a:r>
            <a:endParaRPr b="1" sz="1600">
              <a:latin typeface="Calibri"/>
              <a:ea typeface="Calibri"/>
              <a:cs typeface="Calibri"/>
              <a:sym typeface="Calibri"/>
            </a:endParaRPr>
          </a:p>
          <a:p>
            <a:pPr indent="0" lvl="0" marL="0" rtl="0" algn="l">
              <a:spcBef>
                <a:spcPts val="0"/>
              </a:spcBef>
              <a:spcAft>
                <a:spcPts val="0"/>
              </a:spcAft>
              <a:buNone/>
            </a:pPr>
            <a:r>
              <a:t/>
            </a:r>
            <a:endParaRPr sz="1600">
              <a:latin typeface="Calibri"/>
              <a:ea typeface="Calibri"/>
              <a:cs typeface="Calibri"/>
              <a:sym typeface="Calibri"/>
            </a:endParaRPr>
          </a:p>
          <a:p>
            <a:pPr indent="0" lvl="0" marL="0" rtl="0" algn="l">
              <a:spcBef>
                <a:spcPts val="0"/>
              </a:spcBef>
              <a:spcAft>
                <a:spcPts val="0"/>
              </a:spcAft>
              <a:buNone/>
            </a:pPr>
            <a:r>
              <a:t/>
            </a:r>
            <a:endParaRPr sz="1600">
              <a:latin typeface="Calibri"/>
              <a:ea typeface="Calibri"/>
              <a:cs typeface="Calibri"/>
              <a:sym typeface="Calibri"/>
            </a:endParaRPr>
          </a:p>
          <a:p>
            <a:pPr indent="0" lvl="0" marL="0" rtl="0" algn="l">
              <a:spcBef>
                <a:spcPts val="0"/>
              </a:spcBef>
              <a:spcAft>
                <a:spcPts val="0"/>
              </a:spcAft>
              <a:buNone/>
            </a:pPr>
            <a:r>
              <a:t/>
            </a:r>
            <a:endParaRPr sz="1600">
              <a:latin typeface="Calibri"/>
              <a:ea typeface="Calibri"/>
              <a:cs typeface="Calibri"/>
              <a:sym typeface="Calibri"/>
            </a:endParaRPr>
          </a:p>
          <a:p>
            <a:pPr indent="0" lvl="0" marL="0" rtl="0" algn="l">
              <a:spcBef>
                <a:spcPts val="0"/>
              </a:spcBef>
              <a:spcAft>
                <a:spcPts val="0"/>
              </a:spcAft>
              <a:buNone/>
            </a:pPr>
            <a:r>
              <a:t/>
            </a:r>
            <a:endParaRPr sz="1600">
              <a:latin typeface="Calibri"/>
              <a:ea typeface="Calibri"/>
              <a:cs typeface="Calibri"/>
              <a:sym typeface="Calibri"/>
            </a:endParaRPr>
          </a:p>
        </p:txBody>
      </p:sp>
      <p:pic>
        <p:nvPicPr>
          <p:cNvPr id="277" name="Google Shape;277;p30"/>
          <p:cNvPicPr preferRelativeResize="0"/>
          <p:nvPr/>
        </p:nvPicPr>
        <p:blipFill rotWithShape="1">
          <a:blip r:embed="rId3">
            <a:alphaModFix/>
          </a:blip>
          <a:srcRect b="44148" l="0" r="43572" t="33277"/>
          <a:stretch/>
        </p:blipFill>
        <p:spPr>
          <a:xfrm>
            <a:off x="2086000" y="1878263"/>
            <a:ext cx="5244401" cy="1175876"/>
          </a:xfrm>
          <a:prstGeom prst="rect">
            <a:avLst/>
          </a:prstGeom>
          <a:noFill/>
          <a:ln cap="flat" cmpd="sng" w="9525">
            <a:solidFill>
              <a:srgbClr val="000000"/>
            </a:solidFill>
            <a:prstDash val="solid"/>
            <a:round/>
            <a:headEnd len="sm" w="sm" type="none"/>
            <a:tailEnd len="sm" w="sm" type="none"/>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31"/>
          <p:cNvSpPr txBox="1"/>
          <p:nvPr>
            <p:ph type="title"/>
          </p:nvPr>
        </p:nvSpPr>
        <p:spPr>
          <a:xfrm>
            <a:off x="452694" y="1971146"/>
            <a:ext cx="8238600" cy="600600"/>
          </a:xfrm>
          <a:prstGeom prst="rect">
            <a:avLst/>
          </a:prstGeom>
        </p:spPr>
        <p:txBody>
          <a:bodyPr anchorCtr="0" anchor="t" bIns="34275" lIns="68575" spcFirstLastPara="1" rIns="68575" wrap="square" tIns="34275">
            <a:noAutofit/>
          </a:bodyPr>
          <a:lstStyle/>
          <a:p>
            <a:pPr indent="0" lvl="0" marL="0" rtl="0" algn="ctr">
              <a:spcBef>
                <a:spcPts val="0"/>
              </a:spcBef>
              <a:spcAft>
                <a:spcPts val="0"/>
              </a:spcAft>
              <a:buNone/>
            </a:pPr>
            <a:r>
              <a:rPr lang="es-419"/>
              <a:t>Basic NLP concepts</a:t>
            </a:r>
            <a:endParaRPr/>
          </a:p>
          <a:p>
            <a:pPr indent="0" lvl="0" marL="0" rtl="0" algn="l">
              <a:spcBef>
                <a:spcPts val="0"/>
              </a:spcBef>
              <a:spcAft>
                <a:spcPts val="0"/>
              </a:spcAft>
              <a:buNone/>
            </a:pPr>
            <a:r>
              <a:t/>
            </a:r>
            <a:endParaRPr/>
          </a:p>
        </p:txBody>
      </p:sp>
      <p:pic>
        <p:nvPicPr>
          <p:cNvPr id="283" name="Google Shape;283;p31"/>
          <p:cNvPicPr preferRelativeResize="0"/>
          <p:nvPr/>
        </p:nvPicPr>
        <p:blipFill>
          <a:blip r:embed="rId3">
            <a:alphaModFix/>
          </a:blip>
          <a:stretch>
            <a:fillRect/>
          </a:stretch>
        </p:blipFill>
        <p:spPr>
          <a:xfrm>
            <a:off x="4031977" y="2571750"/>
            <a:ext cx="1080050" cy="10800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32"/>
          <p:cNvSpPr txBox="1"/>
          <p:nvPr/>
        </p:nvSpPr>
        <p:spPr>
          <a:xfrm>
            <a:off x="600700" y="800925"/>
            <a:ext cx="7782300" cy="1280700"/>
          </a:xfrm>
          <a:prstGeom prst="rect">
            <a:avLst/>
          </a:prstGeom>
          <a:noFill/>
          <a:ln>
            <a:noFill/>
          </a:ln>
        </p:spPr>
        <p:txBody>
          <a:bodyPr anchorCtr="0" anchor="t" bIns="91425" lIns="91425" spcFirstLastPara="1" rIns="91425" wrap="square" tIns="91425">
            <a:spAutoFit/>
          </a:bodyPr>
          <a:lstStyle/>
          <a:p>
            <a:pPr indent="-330200" lvl="0" marL="457200" rtl="0" algn="l">
              <a:lnSpc>
                <a:spcPct val="115000"/>
              </a:lnSpc>
              <a:spcBef>
                <a:spcPts val="0"/>
              </a:spcBef>
              <a:spcAft>
                <a:spcPts val="0"/>
              </a:spcAft>
              <a:buClr>
                <a:schemeClr val="dk1"/>
              </a:buClr>
              <a:buSzPts val="1600"/>
              <a:buFont typeface="Calibri"/>
              <a:buChar char="●"/>
            </a:pPr>
            <a:r>
              <a:rPr b="1" lang="es-419" sz="1600">
                <a:solidFill>
                  <a:schemeClr val="dk1"/>
                </a:solidFill>
                <a:latin typeface="Calibri"/>
                <a:ea typeface="Calibri"/>
                <a:cs typeface="Calibri"/>
                <a:sym typeface="Calibri"/>
              </a:rPr>
              <a:t>Gold Standard:</a:t>
            </a:r>
            <a:r>
              <a:rPr lang="es-419" sz="1600">
                <a:solidFill>
                  <a:schemeClr val="dk1"/>
                </a:solidFill>
                <a:latin typeface="Calibri"/>
                <a:ea typeface="Calibri"/>
                <a:cs typeface="Calibri"/>
                <a:sym typeface="Calibri"/>
              </a:rPr>
              <a:t> A thing of superior quality which serves as a</a:t>
            </a:r>
            <a:br>
              <a:rPr lang="es-419" sz="1600">
                <a:solidFill>
                  <a:schemeClr val="dk1"/>
                </a:solidFill>
                <a:latin typeface="Calibri"/>
                <a:ea typeface="Calibri"/>
                <a:cs typeface="Calibri"/>
                <a:sym typeface="Calibri"/>
              </a:rPr>
            </a:br>
            <a:r>
              <a:rPr lang="es-419" sz="1600">
                <a:solidFill>
                  <a:schemeClr val="dk1"/>
                </a:solidFill>
                <a:latin typeface="Calibri"/>
                <a:ea typeface="Calibri"/>
                <a:cs typeface="Calibri"/>
                <a:sym typeface="Calibri"/>
              </a:rPr>
              <a:t> point of reference. It is used by the Machine Learning algorithm to create the rules. For example, in the points example, it would be the collection of past examples of Black and Red points.</a:t>
            </a:r>
            <a:endParaRPr sz="1600">
              <a:solidFill>
                <a:schemeClr val="dk1"/>
              </a:solidFill>
              <a:latin typeface="Calibri"/>
              <a:ea typeface="Calibri"/>
              <a:cs typeface="Calibri"/>
              <a:sym typeface="Calibri"/>
            </a:endParaRPr>
          </a:p>
        </p:txBody>
      </p:sp>
      <p:sp>
        <p:nvSpPr>
          <p:cNvPr id="289" name="Google Shape;289;p32"/>
          <p:cNvSpPr txBox="1"/>
          <p:nvPr/>
        </p:nvSpPr>
        <p:spPr>
          <a:xfrm>
            <a:off x="146125" y="192050"/>
            <a:ext cx="8997900" cy="363300"/>
          </a:xfrm>
          <a:prstGeom prst="rect">
            <a:avLst/>
          </a:prstGeom>
          <a:noFill/>
          <a:ln>
            <a:noFill/>
          </a:ln>
        </p:spPr>
        <p:txBody>
          <a:bodyPr anchorCtr="0" anchor="t" bIns="34275" lIns="68575" spcFirstLastPara="1" rIns="68575" wrap="square" tIns="34275">
            <a:noAutofit/>
          </a:bodyPr>
          <a:lstStyle/>
          <a:p>
            <a:pPr indent="0" lvl="0" marL="0" rtl="0" algn="l">
              <a:lnSpc>
                <a:spcPct val="90000"/>
              </a:lnSpc>
              <a:spcBef>
                <a:spcPts val="0"/>
              </a:spcBef>
              <a:spcAft>
                <a:spcPts val="0"/>
              </a:spcAft>
              <a:buNone/>
            </a:pPr>
            <a:r>
              <a:rPr b="1" lang="es-419" sz="2200">
                <a:solidFill>
                  <a:srgbClr val="124484"/>
                </a:solidFill>
                <a:latin typeface="Calibri"/>
                <a:ea typeface="Calibri"/>
                <a:cs typeface="Calibri"/>
                <a:sym typeface="Calibri"/>
              </a:rPr>
              <a:t>Basic NLP concepts</a:t>
            </a:r>
            <a:endParaRPr b="1" sz="2200">
              <a:solidFill>
                <a:srgbClr val="124484"/>
              </a:solidFill>
              <a:latin typeface="Calibri"/>
              <a:ea typeface="Calibri"/>
              <a:cs typeface="Calibri"/>
              <a:sym typeface="Calibri"/>
            </a:endParaRPr>
          </a:p>
          <a:p>
            <a:pPr indent="0" lvl="0" marL="0" rtl="0" algn="l">
              <a:lnSpc>
                <a:spcPct val="90000"/>
              </a:lnSpc>
              <a:spcBef>
                <a:spcPts val="0"/>
              </a:spcBef>
              <a:spcAft>
                <a:spcPts val="0"/>
              </a:spcAft>
              <a:buNone/>
            </a:pPr>
            <a:r>
              <a:t/>
            </a:r>
            <a:endParaRPr b="1" sz="1500">
              <a:solidFill>
                <a:srgbClr val="124484"/>
              </a:solidFill>
              <a:latin typeface="Calibri"/>
              <a:ea typeface="Calibri"/>
              <a:cs typeface="Calibri"/>
              <a:sym typeface="Calibri"/>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33"/>
          <p:cNvSpPr txBox="1"/>
          <p:nvPr/>
        </p:nvSpPr>
        <p:spPr>
          <a:xfrm>
            <a:off x="600700" y="800925"/>
            <a:ext cx="7782300" cy="1692000"/>
          </a:xfrm>
          <a:prstGeom prst="rect">
            <a:avLst/>
          </a:prstGeom>
          <a:noFill/>
          <a:ln>
            <a:noFill/>
          </a:ln>
        </p:spPr>
        <p:txBody>
          <a:bodyPr anchorCtr="0" anchor="t" bIns="91425" lIns="91425" spcFirstLastPara="1" rIns="91425" wrap="square" tIns="91425">
            <a:spAutoFit/>
          </a:bodyPr>
          <a:lstStyle/>
          <a:p>
            <a:pPr indent="-330200" lvl="0" marL="457200" rtl="0" algn="l">
              <a:lnSpc>
                <a:spcPct val="115000"/>
              </a:lnSpc>
              <a:spcBef>
                <a:spcPts val="0"/>
              </a:spcBef>
              <a:spcAft>
                <a:spcPts val="0"/>
              </a:spcAft>
              <a:buClr>
                <a:schemeClr val="dk1"/>
              </a:buClr>
              <a:buSzPts val="1600"/>
              <a:buFont typeface="Calibri"/>
              <a:buChar char="●"/>
            </a:pPr>
            <a:r>
              <a:rPr b="1" lang="es-419" sz="1600">
                <a:solidFill>
                  <a:schemeClr val="dk1"/>
                </a:solidFill>
                <a:latin typeface="Calibri"/>
                <a:ea typeface="Calibri"/>
                <a:cs typeface="Calibri"/>
                <a:sym typeface="Calibri"/>
              </a:rPr>
              <a:t>Gold Standard:</a:t>
            </a:r>
            <a:r>
              <a:rPr lang="es-419" sz="1600">
                <a:solidFill>
                  <a:schemeClr val="dk1"/>
                </a:solidFill>
                <a:latin typeface="Calibri"/>
                <a:ea typeface="Calibri"/>
                <a:cs typeface="Calibri"/>
                <a:sym typeface="Calibri"/>
              </a:rPr>
              <a:t> A thing of superior quality which serves as a</a:t>
            </a:r>
            <a:br>
              <a:rPr lang="es-419" sz="1600">
                <a:solidFill>
                  <a:schemeClr val="dk1"/>
                </a:solidFill>
                <a:latin typeface="Calibri"/>
                <a:ea typeface="Calibri"/>
                <a:cs typeface="Calibri"/>
                <a:sym typeface="Calibri"/>
              </a:rPr>
            </a:br>
            <a:r>
              <a:rPr lang="es-419" sz="1600">
                <a:solidFill>
                  <a:schemeClr val="dk1"/>
                </a:solidFill>
                <a:latin typeface="Calibri"/>
                <a:ea typeface="Calibri"/>
                <a:cs typeface="Calibri"/>
                <a:sym typeface="Calibri"/>
              </a:rPr>
              <a:t> point of reference. It is used by the Machine Learning algorithm to create the rules. For example, in the points example, it would be the collection of past examples of Black and Red points.</a:t>
            </a:r>
            <a:endParaRPr sz="1600">
              <a:solidFill>
                <a:schemeClr val="dk1"/>
              </a:solidFill>
              <a:latin typeface="Calibri"/>
              <a:ea typeface="Calibri"/>
              <a:cs typeface="Calibri"/>
              <a:sym typeface="Calibri"/>
            </a:endParaRPr>
          </a:p>
          <a:p>
            <a:pPr indent="-330200" lvl="0" marL="457200" rtl="0" algn="l">
              <a:lnSpc>
                <a:spcPct val="115000"/>
              </a:lnSpc>
              <a:spcBef>
                <a:spcPts val="1000"/>
              </a:spcBef>
              <a:spcAft>
                <a:spcPts val="1000"/>
              </a:spcAft>
              <a:buClr>
                <a:schemeClr val="dk1"/>
              </a:buClr>
              <a:buSzPts val="1600"/>
              <a:buFont typeface="Calibri"/>
              <a:buChar char="●"/>
            </a:pPr>
            <a:r>
              <a:rPr b="1" lang="es-419" sz="1600">
                <a:solidFill>
                  <a:schemeClr val="dk1"/>
                </a:solidFill>
                <a:latin typeface="Calibri"/>
                <a:ea typeface="Calibri"/>
                <a:cs typeface="Calibri"/>
                <a:sym typeface="Calibri"/>
              </a:rPr>
              <a:t>Corpus: </a:t>
            </a:r>
            <a:r>
              <a:rPr lang="es-419" sz="1600">
                <a:solidFill>
                  <a:schemeClr val="dk1"/>
                </a:solidFill>
                <a:latin typeface="Calibri"/>
                <a:ea typeface="Calibri"/>
                <a:cs typeface="Calibri"/>
                <a:sym typeface="Calibri"/>
              </a:rPr>
              <a:t>Collection of text documents</a:t>
            </a:r>
            <a:endParaRPr sz="1600">
              <a:solidFill>
                <a:schemeClr val="dk1"/>
              </a:solidFill>
              <a:latin typeface="Calibri"/>
              <a:ea typeface="Calibri"/>
              <a:cs typeface="Calibri"/>
              <a:sym typeface="Calibri"/>
            </a:endParaRPr>
          </a:p>
        </p:txBody>
      </p:sp>
      <p:sp>
        <p:nvSpPr>
          <p:cNvPr id="295" name="Google Shape;295;p33"/>
          <p:cNvSpPr txBox="1"/>
          <p:nvPr/>
        </p:nvSpPr>
        <p:spPr>
          <a:xfrm>
            <a:off x="146125" y="192050"/>
            <a:ext cx="8997900" cy="363300"/>
          </a:xfrm>
          <a:prstGeom prst="rect">
            <a:avLst/>
          </a:prstGeom>
          <a:noFill/>
          <a:ln>
            <a:noFill/>
          </a:ln>
        </p:spPr>
        <p:txBody>
          <a:bodyPr anchorCtr="0" anchor="t" bIns="34275" lIns="68575" spcFirstLastPara="1" rIns="68575" wrap="square" tIns="34275">
            <a:noAutofit/>
          </a:bodyPr>
          <a:lstStyle/>
          <a:p>
            <a:pPr indent="0" lvl="0" marL="0" rtl="0" algn="l">
              <a:lnSpc>
                <a:spcPct val="90000"/>
              </a:lnSpc>
              <a:spcBef>
                <a:spcPts val="0"/>
              </a:spcBef>
              <a:spcAft>
                <a:spcPts val="0"/>
              </a:spcAft>
              <a:buNone/>
            </a:pPr>
            <a:r>
              <a:rPr b="1" lang="es-419" sz="2200">
                <a:solidFill>
                  <a:srgbClr val="124484"/>
                </a:solidFill>
                <a:latin typeface="Calibri"/>
                <a:ea typeface="Calibri"/>
                <a:cs typeface="Calibri"/>
                <a:sym typeface="Calibri"/>
              </a:rPr>
              <a:t>Basic NLP concepts</a:t>
            </a:r>
            <a:endParaRPr b="1" sz="2200">
              <a:solidFill>
                <a:srgbClr val="124484"/>
              </a:solidFill>
              <a:latin typeface="Calibri"/>
              <a:ea typeface="Calibri"/>
              <a:cs typeface="Calibri"/>
              <a:sym typeface="Calibri"/>
            </a:endParaRPr>
          </a:p>
          <a:p>
            <a:pPr indent="0" lvl="0" marL="0" rtl="0" algn="l">
              <a:lnSpc>
                <a:spcPct val="90000"/>
              </a:lnSpc>
              <a:spcBef>
                <a:spcPts val="0"/>
              </a:spcBef>
              <a:spcAft>
                <a:spcPts val="0"/>
              </a:spcAft>
              <a:buNone/>
            </a:pPr>
            <a:r>
              <a:t/>
            </a:r>
            <a:endParaRPr b="1" sz="1500">
              <a:solidFill>
                <a:srgbClr val="124484"/>
              </a:solidFill>
              <a:latin typeface="Calibri"/>
              <a:ea typeface="Calibri"/>
              <a:cs typeface="Calibri"/>
              <a:sym typeface="Calibri"/>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34"/>
          <p:cNvSpPr txBox="1"/>
          <p:nvPr/>
        </p:nvSpPr>
        <p:spPr>
          <a:xfrm>
            <a:off x="600700" y="800925"/>
            <a:ext cx="7782300" cy="2386800"/>
          </a:xfrm>
          <a:prstGeom prst="rect">
            <a:avLst/>
          </a:prstGeom>
          <a:noFill/>
          <a:ln>
            <a:noFill/>
          </a:ln>
        </p:spPr>
        <p:txBody>
          <a:bodyPr anchorCtr="0" anchor="t" bIns="91425" lIns="91425" spcFirstLastPara="1" rIns="91425" wrap="square" tIns="91425">
            <a:spAutoFit/>
          </a:bodyPr>
          <a:lstStyle/>
          <a:p>
            <a:pPr indent="-330200" lvl="0" marL="457200" rtl="0" algn="l">
              <a:lnSpc>
                <a:spcPct val="115000"/>
              </a:lnSpc>
              <a:spcBef>
                <a:spcPts val="0"/>
              </a:spcBef>
              <a:spcAft>
                <a:spcPts val="0"/>
              </a:spcAft>
              <a:buClr>
                <a:schemeClr val="dk1"/>
              </a:buClr>
              <a:buSzPts val="1600"/>
              <a:buFont typeface="Calibri"/>
              <a:buChar char="●"/>
            </a:pPr>
            <a:r>
              <a:rPr b="1" lang="es-419" sz="1600">
                <a:solidFill>
                  <a:schemeClr val="dk1"/>
                </a:solidFill>
                <a:latin typeface="Calibri"/>
                <a:ea typeface="Calibri"/>
                <a:cs typeface="Calibri"/>
                <a:sym typeface="Calibri"/>
              </a:rPr>
              <a:t>Gold Standard:</a:t>
            </a:r>
            <a:r>
              <a:rPr lang="es-419" sz="1600">
                <a:solidFill>
                  <a:schemeClr val="dk1"/>
                </a:solidFill>
                <a:latin typeface="Calibri"/>
                <a:ea typeface="Calibri"/>
                <a:cs typeface="Calibri"/>
                <a:sym typeface="Calibri"/>
              </a:rPr>
              <a:t> A thing of superior quality which serves as a </a:t>
            </a:r>
            <a:br>
              <a:rPr lang="es-419" sz="1600">
                <a:solidFill>
                  <a:schemeClr val="dk1"/>
                </a:solidFill>
                <a:latin typeface="Calibri"/>
                <a:ea typeface="Calibri"/>
                <a:cs typeface="Calibri"/>
                <a:sym typeface="Calibri"/>
              </a:rPr>
            </a:br>
            <a:r>
              <a:rPr lang="es-419" sz="1600">
                <a:solidFill>
                  <a:schemeClr val="dk1"/>
                </a:solidFill>
                <a:latin typeface="Calibri"/>
                <a:ea typeface="Calibri"/>
                <a:cs typeface="Calibri"/>
                <a:sym typeface="Calibri"/>
              </a:rPr>
              <a:t>point of reference. It is used by the Machine Learning algorithm to create the rules. For example, in the points example, it would be the collection of past examples of Black and Red points.</a:t>
            </a:r>
            <a:endParaRPr sz="1600">
              <a:solidFill>
                <a:schemeClr val="dk1"/>
              </a:solidFill>
              <a:latin typeface="Calibri"/>
              <a:ea typeface="Calibri"/>
              <a:cs typeface="Calibri"/>
              <a:sym typeface="Calibri"/>
            </a:endParaRPr>
          </a:p>
          <a:p>
            <a:pPr indent="-330200" lvl="0" marL="457200" rtl="0" algn="l">
              <a:lnSpc>
                <a:spcPct val="115000"/>
              </a:lnSpc>
              <a:spcBef>
                <a:spcPts val="1000"/>
              </a:spcBef>
              <a:spcAft>
                <a:spcPts val="0"/>
              </a:spcAft>
              <a:buClr>
                <a:schemeClr val="dk1"/>
              </a:buClr>
              <a:buSzPts val="1600"/>
              <a:buFont typeface="Calibri"/>
              <a:buChar char="●"/>
            </a:pPr>
            <a:r>
              <a:rPr b="1" lang="es-419" sz="1600">
                <a:solidFill>
                  <a:schemeClr val="dk1"/>
                </a:solidFill>
                <a:latin typeface="Calibri"/>
                <a:ea typeface="Calibri"/>
                <a:cs typeface="Calibri"/>
                <a:sym typeface="Calibri"/>
              </a:rPr>
              <a:t>Corpus: </a:t>
            </a:r>
            <a:r>
              <a:rPr lang="es-419" sz="1600">
                <a:solidFill>
                  <a:schemeClr val="dk1"/>
                </a:solidFill>
                <a:latin typeface="Calibri"/>
                <a:ea typeface="Calibri"/>
                <a:cs typeface="Calibri"/>
                <a:sym typeface="Calibri"/>
              </a:rPr>
              <a:t>Collection of text documents</a:t>
            </a:r>
            <a:endParaRPr sz="1600">
              <a:solidFill>
                <a:schemeClr val="dk1"/>
              </a:solidFill>
              <a:latin typeface="Calibri"/>
              <a:ea typeface="Calibri"/>
              <a:cs typeface="Calibri"/>
              <a:sym typeface="Calibri"/>
            </a:endParaRPr>
          </a:p>
          <a:p>
            <a:pPr indent="-330200" lvl="0" marL="457200" rtl="0" algn="l">
              <a:lnSpc>
                <a:spcPct val="115000"/>
              </a:lnSpc>
              <a:spcBef>
                <a:spcPts val="1000"/>
              </a:spcBef>
              <a:spcAft>
                <a:spcPts val="1000"/>
              </a:spcAft>
              <a:buClr>
                <a:schemeClr val="dk1"/>
              </a:buClr>
              <a:buSzPts val="1600"/>
              <a:buFont typeface="Calibri"/>
              <a:buChar char="●"/>
            </a:pPr>
            <a:r>
              <a:rPr b="1" lang="es-419" sz="1600">
                <a:solidFill>
                  <a:schemeClr val="dk1"/>
                </a:solidFill>
                <a:latin typeface="Calibri"/>
                <a:ea typeface="Calibri"/>
                <a:cs typeface="Calibri"/>
                <a:sym typeface="Calibri"/>
              </a:rPr>
              <a:t>Token:</a:t>
            </a:r>
            <a:r>
              <a:rPr lang="es-419" sz="1600">
                <a:solidFill>
                  <a:schemeClr val="dk1"/>
                </a:solidFill>
                <a:latin typeface="Calibri"/>
                <a:ea typeface="Calibri"/>
                <a:cs typeface="Calibri"/>
                <a:sym typeface="Calibri"/>
              </a:rPr>
              <a:t> sequence of characters in some particular document that are grouped together as a useful semantic unit for processing</a:t>
            </a:r>
            <a:endParaRPr sz="1600">
              <a:solidFill>
                <a:schemeClr val="dk1"/>
              </a:solidFill>
              <a:latin typeface="Calibri"/>
              <a:ea typeface="Calibri"/>
              <a:cs typeface="Calibri"/>
              <a:sym typeface="Calibri"/>
            </a:endParaRPr>
          </a:p>
        </p:txBody>
      </p:sp>
      <p:sp>
        <p:nvSpPr>
          <p:cNvPr id="301" name="Google Shape;301;p34"/>
          <p:cNvSpPr txBox="1"/>
          <p:nvPr/>
        </p:nvSpPr>
        <p:spPr>
          <a:xfrm>
            <a:off x="146125" y="192050"/>
            <a:ext cx="8997900" cy="363300"/>
          </a:xfrm>
          <a:prstGeom prst="rect">
            <a:avLst/>
          </a:prstGeom>
          <a:noFill/>
          <a:ln>
            <a:noFill/>
          </a:ln>
        </p:spPr>
        <p:txBody>
          <a:bodyPr anchorCtr="0" anchor="t" bIns="34275" lIns="68575" spcFirstLastPara="1" rIns="68575" wrap="square" tIns="34275">
            <a:noAutofit/>
          </a:bodyPr>
          <a:lstStyle/>
          <a:p>
            <a:pPr indent="0" lvl="0" marL="0" rtl="0" algn="l">
              <a:lnSpc>
                <a:spcPct val="90000"/>
              </a:lnSpc>
              <a:spcBef>
                <a:spcPts val="0"/>
              </a:spcBef>
              <a:spcAft>
                <a:spcPts val="0"/>
              </a:spcAft>
              <a:buNone/>
            </a:pPr>
            <a:r>
              <a:rPr b="1" lang="es-419" sz="2200">
                <a:solidFill>
                  <a:srgbClr val="124484"/>
                </a:solidFill>
                <a:latin typeface="Calibri"/>
                <a:ea typeface="Calibri"/>
                <a:cs typeface="Calibri"/>
                <a:sym typeface="Calibri"/>
              </a:rPr>
              <a:t>Basic NLP concepts</a:t>
            </a:r>
            <a:endParaRPr b="1" sz="2200">
              <a:solidFill>
                <a:srgbClr val="124484"/>
              </a:solidFill>
              <a:latin typeface="Calibri"/>
              <a:ea typeface="Calibri"/>
              <a:cs typeface="Calibri"/>
              <a:sym typeface="Calibri"/>
            </a:endParaRPr>
          </a:p>
          <a:p>
            <a:pPr indent="0" lvl="0" marL="0" rtl="0" algn="l">
              <a:lnSpc>
                <a:spcPct val="90000"/>
              </a:lnSpc>
              <a:spcBef>
                <a:spcPts val="0"/>
              </a:spcBef>
              <a:spcAft>
                <a:spcPts val="0"/>
              </a:spcAft>
              <a:buNone/>
            </a:pPr>
            <a:r>
              <a:t/>
            </a:r>
            <a:endParaRPr b="1" sz="1500">
              <a:solidFill>
                <a:srgbClr val="124484"/>
              </a:solidFill>
              <a:latin typeface="Calibri"/>
              <a:ea typeface="Calibri"/>
              <a:cs typeface="Calibri"/>
              <a:sym typeface="Calibri"/>
            </a:endParaRPr>
          </a:p>
        </p:txBody>
      </p:sp>
      <p:sp>
        <p:nvSpPr>
          <p:cNvPr id="302" name="Google Shape;302;p34"/>
          <p:cNvSpPr txBox="1"/>
          <p:nvPr/>
        </p:nvSpPr>
        <p:spPr>
          <a:xfrm>
            <a:off x="2027100" y="3231225"/>
            <a:ext cx="60528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a:latin typeface="Calibri"/>
                <a:ea typeface="Calibri"/>
                <a:cs typeface="Calibri"/>
                <a:sym typeface="Calibri"/>
              </a:rPr>
              <a:t>1 </a:t>
            </a:r>
            <a:r>
              <a:rPr lang="es-419">
                <a:latin typeface="Calibri"/>
                <a:ea typeface="Calibri"/>
                <a:cs typeface="Calibri"/>
                <a:sym typeface="Calibri"/>
              </a:rPr>
              <a:t>Sentence: </a:t>
            </a:r>
            <a:endParaRPr>
              <a:latin typeface="Calibri"/>
              <a:ea typeface="Calibri"/>
              <a:cs typeface="Calibri"/>
              <a:sym typeface="Calibri"/>
            </a:endParaRPr>
          </a:p>
          <a:p>
            <a:pPr indent="0" lvl="0" marL="914400" rtl="0" algn="l">
              <a:spcBef>
                <a:spcPts val="0"/>
              </a:spcBef>
              <a:spcAft>
                <a:spcPts val="0"/>
              </a:spcAft>
              <a:buNone/>
            </a:pPr>
            <a:r>
              <a:rPr lang="es-419">
                <a:latin typeface="Calibri"/>
                <a:ea typeface="Calibri"/>
                <a:cs typeface="Calibri"/>
                <a:sym typeface="Calibri"/>
              </a:rPr>
              <a:t>La paciente, que vive en Wuhan, tiene fiebre</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rPr lang="es-419">
                <a:latin typeface="Calibri"/>
                <a:ea typeface="Calibri"/>
                <a:cs typeface="Calibri"/>
                <a:sym typeface="Calibri"/>
              </a:rPr>
              <a:t>10 Tokens: </a:t>
            </a:r>
            <a:endParaRPr>
              <a:latin typeface="Calibri"/>
              <a:ea typeface="Calibri"/>
              <a:cs typeface="Calibri"/>
              <a:sym typeface="Calibri"/>
            </a:endParaRPr>
          </a:p>
          <a:p>
            <a:pPr indent="0" lvl="0" marL="914400" rtl="0" algn="l">
              <a:spcBef>
                <a:spcPts val="0"/>
              </a:spcBef>
              <a:spcAft>
                <a:spcPts val="0"/>
              </a:spcAft>
              <a:buNone/>
            </a:pPr>
            <a:r>
              <a:rPr lang="es-419">
                <a:latin typeface="Calibri"/>
                <a:ea typeface="Calibri"/>
                <a:cs typeface="Calibri"/>
                <a:sym typeface="Calibri"/>
              </a:rPr>
              <a:t>La    paciente    ,    que    vive    en    Wuhan    ,    tiene    fiebre</a:t>
            </a:r>
            <a:endParaRPr>
              <a:latin typeface="Calibri"/>
              <a:ea typeface="Calibri"/>
              <a:cs typeface="Calibri"/>
              <a:sym typeface="Calibri"/>
            </a:endParaRPr>
          </a:p>
        </p:txBody>
      </p:sp>
      <p:sp>
        <p:nvSpPr>
          <p:cNvPr id="303" name="Google Shape;303;p34"/>
          <p:cNvSpPr txBox="1"/>
          <p:nvPr/>
        </p:nvSpPr>
        <p:spPr>
          <a:xfrm>
            <a:off x="3318763" y="4044700"/>
            <a:ext cx="706800" cy="2193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t/>
            </a:r>
            <a:endParaRPr sz="100">
              <a:latin typeface="Calibri"/>
              <a:ea typeface="Calibri"/>
              <a:cs typeface="Calibri"/>
              <a:sym typeface="Calibri"/>
            </a:endParaRPr>
          </a:p>
        </p:txBody>
      </p:sp>
      <p:sp>
        <p:nvSpPr>
          <p:cNvPr id="304" name="Google Shape;304;p34"/>
          <p:cNvSpPr txBox="1"/>
          <p:nvPr/>
        </p:nvSpPr>
        <p:spPr>
          <a:xfrm>
            <a:off x="2964850" y="4044700"/>
            <a:ext cx="284100" cy="2193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t/>
            </a:r>
            <a:endParaRPr sz="100">
              <a:latin typeface="Calibri"/>
              <a:ea typeface="Calibri"/>
              <a:cs typeface="Calibri"/>
              <a:sym typeface="Calibri"/>
            </a:endParaRPr>
          </a:p>
        </p:txBody>
      </p:sp>
      <p:sp>
        <p:nvSpPr>
          <p:cNvPr id="305" name="Google Shape;305;p34"/>
          <p:cNvSpPr txBox="1"/>
          <p:nvPr/>
        </p:nvSpPr>
        <p:spPr>
          <a:xfrm>
            <a:off x="4282350" y="4044700"/>
            <a:ext cx="368700" cy="2193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t/>
            </a:r>
            <a:endParaRPr sz="100">
              <a:latin typeface="Calibri"/>
              <a:ea typeface="Calibri"/>
              <a:cs typeface="Calibri"/>
              <a:sym typeface="Calibri"/>
            </a:endParaRPr>
          </a:p>
        </p:txBody>
      </p:sp>
      <p:sp>
        <p:nvSpPr>
          <p:cNvPr id="306" name="Google Shape;306;p34"/>
          <p:cNvSpPr txBox="1"/>
          <p:nvPr/>
        </p:nvSpPr>
        <p:spPr>
          <a:xfrm>
            <a:off x="4737850" y="4044700"/>
            <a:ext cx="368700" cy="2193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t/>
            </a:r>
            <a:endParaRPr sz="100">
              <a:latin typeface="Calibri"/>
              <a:ea typeface="Calibri"/>
              <a:cs typeface="Calibri"/>
              <a:sym typeface="Calibri"/>
            </a:endParaRPr>
          </a:p>
        </p:txBody>
      </p:sp>
      <p:sp>
        <p:nvSpPr>
          <p:cNvPr id="307" name="Google Shape;307;p34"/>
          <p:cNvSpPr txBox="1"/>
          <p:nvPr/>
        </p:nvSpPr>
        <p:spPr>
          <a:xfrm>
            <a:off x="5154000" y="4044700"/>
            <a:ext cx="322800" cy="2193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t/>
            </a:r>
            <a:endParaRPr sz="100">
              <a:latin typeface="Calibri"/>
              <a:ea typeface="Calibri"/>
              <a:cs typeface="Calibri"/>
              <a:sym typeface="Calibri"/>
            </a:endParaRPr>
          </a:p>
        </p:txBody>
      </p:sp>
      <p:sp>
        <p:nvSpPr>
          <p:cNvPr id="308" name="Google Shape;308;p34"/>
          <p:cNvSpPr txBox="1"/>
          <p:nvPr/>
        </p:nvSpPr>
        <p:spPr>
          <a:xfrm>
            <a:off x="5524250" y="4044700"/>
            <a:ext cx="613800" cy="2193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t/>
            </a:r>
            <a:endParaRPr sz="100">
              <a:latin typeface="Calibri"/>
              <a:ea typeface="Calibri"/>
              <a:cs typeface="Calibri"/>
              <a:sym typeface="Calibri"/>
            </a:endParaRPr>
          </a:p>
        </p:txBody>
      </p:sp>
      <p:sp>
        <p:nvSpPr>
          <p:cNvPr id="309" name="Google Shape;309;p34"/>
          <p:cNvSpPr txBox="1"/>
          <p:nvPr/>
        </p:nvSpPr>
        <p:spPr>
          <a:xfrm>
            <a:off x="6406025" y="4044700"/>
            <a:ext cx="442500" cy="2193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t/>
            </a:r>
            <a:endParaRPr sz="100">
              <a:latin typeface="Calibri"/>
              <a:ea typeface="Calibri"/>
              <a:cs typeface="Calibri"/>
              <a:sym typeface="Calibri"/>
            </a:endParaRPr>
          </a:p>
        </p:txBody>
      </p:sp>
      <p:sp>
        <p:nvSpPr>
          <p:cNvPr id="310" name="Google Shape;310;p34"/>
          <p:cNvSpPr txBox="1"/>
          <p:nvPr/>
        </p:nvSpPr>
        <p:spPr>
          <a:xfrm>
            <a:off x="6937325" y="4044700"/>
            <a:ext cx="507900" cy="2193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t/>
            </a:r>
            <a:endParaRPr sz="100">
              <a:latin typeface="Calibri"/>
              <a:ea typeface="Calibri"/>
              <a:cs typeface="Calibri"/>
              <a:sym typeface="Calibri"/>
            </a:endParaRPr>
          </a:p>
        </p:txBody>
      </p:sp>
      <p:sp>
        <p:nvSpPr>
          <p:cNvPr id="311" name="Google Shape;311;p34"/>
          <p:cNvSpPr txBox="1"/>
          <p:nvPr/>
        </p:nvSpPr>
        <p:spPr>
          <a:xfrm>
            <a:off x="6185500" y="4044700"/>
            <a:ext cx="167100" cy="2193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t/>
            </a:r>
            <a:endParaRPr sz="100">
              <a:latin typeface="Calibri"/>
              <a:ea typeface="Calibri"/>
              <a:cs typeface="Calibri"/>
              <a:sym typeface="Calibri"/>
            </a:endParaRPr>
          </a:p>
        </p:txBody>
      </p:sp>
      <p:sp>
        <p:nvSpPr>
          <p:cNvPr id="312" name="Google Shape;312;p34"/>
          <p:cNvSpPr txBox="1"/>
          <p:nvPr/>
        </p:nvSpPr>
        <p:spPr>
          <a:xfrm>
            <a:off x="4070438" y="4044700"/>
            <a:ext cx="167100" cy="2193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t/>
            </a:r>
            <a:endParaRPr sz="100">
              <a:latin typeface="Calibri"/>
              <a:ea typeface="Calibri"/>
              <a:cs typeface="Calibri"/>
              <a:sym typeface="Calibri"/>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35"/>
          <p:cNvSpPr txBox="1"/>
          <p:nvPr>
            <p:ph type="title"/>
          </p:nvPr>
        </p:nvSpPr>
        <p:spPr>
          <a:xfrm>
            <a:off x="146125" y="192050"/>
            <a:ext cx="8997900" cy="363300"/>
          </a:xfrm>
          <a:prstGeom prst="rect">
            <a:avLst/>
          </a:prstGeom>
        </p:spPr>
        <p:txBody>
          <a:bodyPr anchorCtr="0" anchor="t" bIns="34275" lIns="68575" spcFirstLastPara="1" rIns="68575" wrap="square" tIns="34275">
            <a:noAutofit/>
          </a:bodyPr>
          <a:lstStyle/>
          <a:p>
            <a:pPr indent="0" lvl="0" marL="0" rtl="0" algn="l">
              <a:spcBef>
                <a:spcPts val="0"/>
              </a:spcBef>
              <a:spcAft>
                <a:spcPts val="0"/>
              </a:spcAft>
              <a:buNone/>
            </a:pPr>
            <a:r>
              <a:rPr lang="es-419" sz="2200"/>
              <a:t>Basic NLP concepts</a:t>
            </a:r>
            <a:endParaRPr sz="2200"/>
          </a:p>
        </p:txBody>
      </p:sp>
      <p:sp>
        <p:nvSpPr>
          <p:cNvPr id="318" name="Google Shape;318;p35"/>
          <p:cNvSpPr/>
          <p:nvPr/>
        </p:nvSpPr>
        <p:spPr>
          <a:xfrm>
            <a:off x="316900" y="1795025"/>
            <a:ext cx="1312800" cy="786000"/>
          </a:xfrm>
          <a:prstGeom prst="flowChartAlternateProcess">
            <a:avLst/>
          </a:prstGeom>
          <a:solidFill>
            <a:srgbClr val="123C72"/>
          </a:solidFill>
          <a:ln cap="flat" cmpd="sng" w="38100">
            <a:solidFill>
              <a:srgbClr val="123C72"/>
            </a:solidFill>
            <a:prstDash val="solid"/>
            <a:round/>
            <a:headEnd len="sm" w="sm" type="none"/>
            <a:tailEnd len="sm" w="sm" type="none"/>
          </a:ln>
        </p:spPr>
        <p:txBody>
          <a:bodyPr anchorCtr="0" anchor="ctr" bIns="91425" lIns="90000" spcFirstLastPara="1" rIns="91425" wrap="square" tIns="91425">
            <a:noAutofit/>
          </a:bodyPr>
          <a:lstStyle/>
          <a:p>
            <a:pPr indent="0" lvl="0" marL="0" rtl="0" algn="ctr">
              <a:spcBef>
                <a:spcPts val="0"/>
              </a:spcBef>
              <a:spcAft>
                <a:spcPts val="0"/>
              </a:spcAft>
              <a:buNone/>
            </a:pPr>
            <a:r>
              <a:rPr b="1" lang="es-419" sz="1800">
                <a:solidFill>
                  <a:srgbClr val="FFFFFF"/>
                </a:solidFill>
                <a:latin typeface="Calibri"/>
                <a:ea typeface="Calibri"/>
                <a:cs typeface="Calibri"/>
                <a:sym typeface="Calibri"/>
              </a:rPr>
              <a:t>Input</a:t>
            </a:r>
            <a:endParaRPr baseline="30000" sz="1800">
              <a:solidFill>
                <a:srgbClr val="FFFFFF"/>
              </a:solidFill>
              <a:latin typeface="Calibri"/>
              <a:ea typeface="Calibri"/>
              <a:cs typeface="Calibri"/>
              <a:sym typeface="Calibri"/>
            </a:endParaRPr>
          </a:p>
        </p:txBody>
      </p:sp>
      <p:cxnSp>
        <p:nvCxnSpPr>
          <p:cNvPr id="319" name="Google Shape;319;p35"/>
          <p:cNvCxnSpPr>
            <a:stCxn id="318" idx="3"/>
            <a:endCxn id="320" idx="1"/>
          </p:cNvCxnSpPr>
          <p:nvPr/>
        </p:nvCxnSpPr>
        <p:spPr>
          <a:xfrm>
            <a:off x="1629700" y="2188025"/>
            <a:ext cx="350400" cy="0"/>
          </a:xfrm>
          <a:prstGeom prst="straightConnector1">
            <a:avLst/>
          </a:prstGeom>
          <a:noFill/>
          <a:ln cap="flat" cmpd="sng" w="9525">
            <a:solidFill>
              <a:srgbClr val="124484"/>
            </a:solidFill>
            <a:prstDash val="solid"/>
            <a:round/>
            <a:headEnd len="med" w="med" type="none"/>
            <a:tailEnd len="med" w="med" type="triangle"/>
          </a:ln>
        </p:spPr>
      </p:cxnSp>
      <p:sp>
        <p:nvSpPr>
          <p:cNvPr id="320" name="Google Shape;320;p35"/>
          <p:cNvSpPr/>
          <p:nvPr/>
        </p:nvSpPr>
        <p:spPr>
          <a:xfrm>
            <a:off x="1980102" y="1972475"/>
            <a:ext cx="1180200" cy="431100"/>
          </a:xfrm>
          <a:prstGeom prst="flowChartAlternateProcess">
            <a:avLst/>
          </a:prstGeom>
          <a:noFill/>
          <a:ln cap="flat" cmpd="sng" w="38100">
            <a:solidFill>
              <a:srgbClr val="123C7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419">
                <a:solidFill>
                  <a:srgbClr val="123C72"/>
                </a:solidFill>
                <a:latin typeface="Calibri"/>
                <a:ea typeface="Calibri"/>
                <a:cs typeface="Calibri"/>
                <a:sym typeface="Calibri"/>
              </a:rPr>
              <a:t>Plain </a:t>
            </a:r>
            <a:r>
              <a:rPr b="1" lang="es-419">
                <a:solidFill>
                  <a:srgbClr val="123C72"/>
                </a:solidFill>
                <a:latin typeface="Calibri"/>
                <a:ea typeface="Calibri"/>
                <a:cs typeface="Calibri"/>
                <a:sym typeface="Calibri"/>
              </a:rPr>
              <a:t>text</a:t>
            </a:r>
            <a:r>
              <a:rPr lang="es-419">
                <a:solidFill>
                  <a:srgbClr val="123C72"/>
                </a:solidFill>
                <a:latin typeface="Calibri"/>
                <a:ea typeface="Calibri"/>
                <a:cs typeface="Calibri"/>
                <a:sym typeface="Calibri"/>
              </a:rPr>
              <a:t> </a:t>
            </a:r>
            <a:endParaRPr baseline="30000">
              <a:latin typeface="Calibri"/>
              <a:ea typeface="Calibri"/>
              <a:cs typeface="Calibri"/>
              <a:sym typeface="Calibri"/>
            </a:endParaRPr>
          </a:p>
        </p:txBody>
      </p:sp>
      <p:pic>
        <p:nvPicPr>
          <p:cNvPr id="321" name="Google Shape;321;p35"/>
          <p:cNvPicPr preferRelativeResize="0"/>
          <p:nvPr/>
        </p:nvPicPr>
        <p:blipFill>
          <a:blip r:embed="rId3">
            <a:alphaModFix/>
          </a:blip>
          <a:stretch>
            <a:fillRect/>
          </a:stretch>
        </p:blipFill>
        <p:spPr>
          <a:xfrm>
            <a:off x="3317525" y="1703000"/>
            <a:ext cx="5647551" cy="970050"/>
          </a:xfrm>
          <a:prstGeom prst="rect">
            <a:avLst/>
          </a:prstGeom>
          <a:noFill/>
          <a:ln cap="flat" cmpd="sng" w="9525">
            <a:solidFill>
              <a:srgbClr val="000000"/>
            </a:solidFill>
            <a:prstDash val="solid"/>
            <a:round/>
            <a:headEnd len="sm" w="sm" type="none"/>
            <a:tailEnd len="sm" w="sm" type="none"/>
          </a:ln>
        </p:spPr>
      </p:pic>
      <p:sp>
        <p:nvSpPr>
          <p:cNvPr id="322" name="Google Shape;322;p35"/>
          <p:cNvSpPr txBox="1"/>
          <p:nvPr/>
        </p:nvSpPr>
        <p:spPr>
          <a:xfrm>
            <a:off x="600700" y="800925"/>
            <a:ext cx="7782300" cy="694500"/>
          </a:xfrm>
          <a:prstGeom prst="rect">
            <a:avLst/>
          </a:prstGeom>
          <a:noFill/>
          <a:ln>
            <a:noFill/>
          </a:ln>
        </p:spPr>
        <p:txBody>
          <a:bodyPr anchorCtr="0" anchor="t" bIns="91425" lIns="91425" spcFirstLastPara="1" rIns="91425" wrap="square" tIns="91425">
            <a:spAutoFit/>
          </a:bodyPr>
          <a:lstStyle/>
          <a:p>
            <a:pPr indent="-330200" lvl="0" marL="457200" rtl="0" algn="l">
              <a:lnSpc>
                <a:spcPct val="106999"/>
              </a:lnSpc>
              <a:spcBef>
                <a:spcPts val="0"/>
              </a:spcBef>
              <a:spcAft>
                <a:spcPts val="0"/>
              </a:spcAft>
              <a:buClr>
                <a:schemeClr val="dk1"/>
              </a:buClr>
              <a:buSzPts val="1600"/>
              <a:buFont typeface="Calibri"/>
              <a:buChar char="●"/>
            </a:pPr>
            <a:r>
              <a:rPr b="1" lang="es-419" sz="1600">
                <a:solidFill>
                  <a:schemeClr val="dk1"/>
                </a:solidFill>
                <a:latin typeface="Calibri"/>
                <a:ea typeface="Calibri"/>
                <a:cs typeface="Calibri"/>
                <a:sym typeface="Calibri"/>
              </a:rPr>
              <a:t>Named Entity Recognition (NER)</a:t>
            </a:r>
            <a:r>
              <a:rPr lang="es-419" sz="1600">
                <a:solidFill>
                  <a:schemeClr val="dk1"/>
                </a:solidFill>
                <a:latin typeface="Calibri"/>
                <a:ea typeface="Calibri"/>
                <a:cs typeface="Calibri"/>
                <a:sym typeface="Calibri"/>
              </a:rPr>
              <a:t>: detection and classification of</a:t>
            </a:r>
            <a:br>
              <a:rPr lang="es-419" sz="1600">
                <a:solidFill>
                  <a:schemeClr val="dk1"/>
                </a:solidFill>
                <a:latin typeface="Calibri"/>
                <a:ea typeface="Calibri"/>
                <a:cs typeface="Calibri"/>
                <a:sym typeface="Calibri"/>
              </a:rPr>
            </a:br>
            <a:r>
              <a:rPr lang="es-419" sz="1600">
                <a:solidFill>
                  <a:schemeClr val="dk1"/>
                </a:solidFill>
                <a:latin typeface="Calibri"/>
                <a:ea typeface="Calibri"/>
                <a:cs typeface="Calibri"/>
                <a:sym typeface="Calibri"/>
              </a:rPr>
              <a:t> relevant parts of text </a:t>
            </a:r>
            <a:r>
              <a:rPr lang="es-419" sz="1600">
                <a:solidFill>
                  <a:schemeClr val="dk1"/>
                </a:solidFill>
                <a:latin typeface="Calibri"/>
                <a:ea typeface="Calibri"/>
                <a:cs typeface="Calibri"/>
                <a:sym typeface="Calibri"/>
              </a:rPr>
              <a:t>(entities)</a:t>
            </a:r>
            <a:endParaRPr sz="1600">
              <a:solidFill>
                <a:schemeClr val="dk1"/>
              </a:solidFill>
              <a:latin typeface="Calibri"/>
              <a:ea typeface="Calibri"/>
              <a:cs typeface="Calibri"/>
              <a:sym typeface="Calibri"/>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pic>
        <p:nvPicPr>
          <p:cNvPr id="327" name="Google Shape;327;p36"/>
          <p:cNvPicPr preferRelativeResize="0"/>
          <p:nvPr/>
        </p:nvPicPr>
        <p:blipFill rotWithShape="1">
          <a:blip r:embed="rId3">
            <a:alphaModFix/>
          </a:blip>
          <a:srcRect b="44148" l="0" r="43572" t="33277"/>
          <a:stretch/>
        </p:blipFill>
        <p:spPr>
          <a:xfrm>
            <a:off x="3720675" y="3044388"/>
            <a:ext cx="5244401" cy="1175876"/>
          </a:xfrm>
          <a:prstGeom prst="rect">
            <a:avLst/>
          </a:prstGeom>
          <a:noFill/>
          <a:ln cap="flat" cmpd="sng" w="9525">
            <a:solidFill>
              <a:srgbClr val="000000"/>
            </a:solidFill>
            <a:prstDash val="solid"/>
            <a:round/>
            <a:headEnd len="sm" w="sm" type="none"/>
            <a:tailEnd len="sm" w="sm" type="none"/>
          </a:ln>
        </p:spPr>
      </p:pic>
      <p:sp>
        <p:nvSpPr>
          <p:cNvPr id="328" name="Google Shape;328;p36"/>
          <p:cNvSpPr txBox="1"/>
          <p:nvPr>
            <p:ph type="title"/>
          </p:nvPr>
        </p:nvSpPr>
        <p:spPr>
          <a:xfrm>
            <a:off x="146125" y="192050"/>
            <a:ext cx="8997900" cy="363300"/>
          </a:xfrm>
          <a:prstGeom prst="rect">
            <a:avLst/>
          </a:prstGeom>
        </p:spPr>
        <p:txBody>
          <a:bodyPr anchorCtr="0" anchor="t" bIns="34275" lIns="68575" spcFirstLastPara="1" rIns="68575" wrap="square" tIns="34275">
            <a:noAutofit/>
          </a:bodyPr>
          <a:lstStyle/>
          <a:p>
            <a:pPr indent="0" lvl="0" marL="0" rtl="0" algn="l">
              <a:spcBef>
                <a:spcPts val="0"/>
              </a:spcBef>
              <a:spcAft>
                <a:spcPts val="0"/>
              </a:spcAft>
              <a:buNone/>
            </a:pPr>
            <a:r>
              <a:rPr lang="es-419" sz="2200"/>
              <a:t>Basic NLP concepts</a:t>
            </a:r>
            <a:endParaRPr sz="2200"/>
          </a:p>
        </p:txBody>
      </p:sp>
      <p:sp>
        <p:nvSpPr>
          <p:cNvPr id="329" name="Google Shape;329;p36"/>
          <p:cNvSpPr/>
          <p:nvPr/>
        </p:nvSpPr>
        <p:spPr>
          <a:xfrm>
            <a:off x="316900" y="1795025"/>
            <a:ext cx="1312800" cy="786000"/>
          </a:xfrm>
          <a:prstGeom prst="flowChartAlternateProcess">
            <a:avLst/>
          </a:prstGeom>
          <a:solidFill>
            <a:srgbClr val="123C72"/>
          </a:solidFill>
          <a:ln cap="flat" cmpd="sng" w="38100">
            <a:solidFill>
              <a:srgbClr val="123C72"/>
            </a:solidFill>
            <a:prstDash val="solid"/>
            <a:round/>
            <a:headEnd len="sm" w="sm" type="none"/>
            <a:tailEnd len="sm" w="sm" type="none"/>
          </a:ln>
        </p:spPr>
        <p:txBody>
          <a:bodyPr anchorCtr="0" anchor="ctr" bIns="91425" lIns="90000" spcFirstLastPara="1" rIns="91425" wrap="square" tIns="91425">
            <a:noAutofit/>
          </a:bodyPr>
          <a:lstStyle/>
          <a:p>
            <a:pPr indent="0" lvl="0" marL="0" rtl="0" algn="ctr">
              <a:spcBef>
                <a:spcPts val="0"/>
              </a:spcBef>
              <a:spcAft>
                <a:spcPts val="0"/>
              </a:spcAft>
              <a:buNone/>
            </a:pPr>
            <a:r>
              <a:rPr b="1" lang="es-419" sz="1800">
                <a:solidFill>
                  <a:srgbClr val="FFFFFF"/>
                </a:solidFill>
                <a:latin typeface="Calibri"/>
                <a:ea typeface="Calibri"/>
                <a:cs typeface="Calibri"/>
                <a:sym typeface="Calibri"/>
              </a:rPr>
              <a:t>Input</a:t>
            </a:r>
            <a:endParaRPr baseline="30000" sz="1800">
              <a:solidFill>
                <a:srgbClr val="FFFFFF"/>
              </a:solidFill>
              <a:latin typeface="Calibri"/>
              <a:ea typeface="Calibri"/>
              <a:cs typeface="Calibri"/>
              <a:sym typeface="Calibri"/>
            </a:endParaRPr>
          </a:p>
        </p:txBody>
      </p:sp>
      <p:sp>
        <p:nvSpPr>
          <p:cNvPr id="330" name="Google Shape;330;p36"/>
          <p:cNvSpPr/>
          <p:nvPr/>
        </p:nvSpPr>
        <p:spPr>
          <a:xfrm>
            <a:off x="316900" y="3239325"/>
            <a:ext cx="1312800" cy="786000"/>
          </a:xfrm>
          <a:prstGeom prst="flowChartAlternateProcess">
            <a:avLst/>
          </a:prstGeom>
          <a:solidFill>
            <a:srgbClr val="123C72"/>
          </a:solidFill>
          <a:ln cap="flat" cmpd="sng" w="38100">
            <a:solidFill>
              <a:srgbClr val="123C72"/>
            </a:solidFill>
            <a:prstDash val="solid"/>
            <a:round/>
            <a:headEnd len="sm" w="sm" type="none"/>
            <a:tailEnd len="sm" w="sm" type="none"/>
          </a:ln>
        </p:spPr>
        <p:txBody>
          <a:bodyPr anchorCtr="0" anchor="ctr" bIns="91425" lIns="90000" spcFirstLastPara="1" rIns="91425" wrap="square" tIns="91425">
            <a:noAutofit/>
          </a:bodyPr>
          <a:lstStyle/>
          <a:p>
            <a:pPr indent="0" lvl="0" marL="0" rtl="0" algn="ctr">
              <a:spcBef>
                <a:spcPts val="0"/>
              </a:spcBef>
              <a:spcAft>
                <a:spcPts val="0"/>
              </a:spcAft>
              <a:buNone/>
            </a:pPr>
            <a:r>
              <a:rPr b="1" lang="es-419" sz="1800">
                <a:solidFill>
                  <a:srgbClr val="FFFFFF"/>
                </a:solidFill>
                <a:latin typeface="Calibri"/>
                <a:ea typeface="Calibri"/>
                <a:cs typeface="Calibri"/>
                <a:sym typeface="Calibri"/>
              </a:rPr>
              <a:t>Output</a:t>
            </a:r>
            <a:endParaRPr baseline="30000" sz="1800">
              <a:solidFill>
                <a:srgbClr val="FFFFFF"/>
              </a:solidFill>
              <a:latin typeface="Calibri"/>
              <a:ea typeface="Calibri"/>
              <a:cs typeface="Calibri"/>
              <a:sym typeface="Calibri"/>
            </a:endParaRPr>
          </a:p>
        </p:txBody>
      </p:sp>
      <p:cxnSp>
        <p:nvCxnSpPr>
          <p:cNvPr id="331" name="Google Shape;331;p36"/>
          <p:cNvCxnSpPr>
            <a:stCxn id="329" idx="3"/>
            <a:endCxn id="332" idx="1"/>
          </p:cNvCxnSpPr>
          <p:nvPr/>
        </p:nvCxnSpPr>
        <p:spPr>
          <a:xfrm>
            <a:off x="1629700" y="2188025"/>
            <a:ext cx="350400" cy="0"/>
          </a:xfrm>
          <a:prstGeom prst="straightConnector1">
            <a:avLst/>
          </a:prstGeom>
          <a:noFill/>
          <a:ln cap="flat" cmpd="sng" w="9525">
            <a:solidFill>
              <a:srgbClr val="124484"/>
            </a:solidFill>
            <a:prstDash val="solid"/>
            <a:round/>
            <a:headEnd len="med" w="med" type="none"/>
            <a:tailEnd len="med" w="med" type="triangle"/>
          </a:ln>
        </p:spPr>
      </p:cxnSp>
      <p:sp>
        <p:nvSpPr>
          <p:cNvPr id="333" name="Google Shape;333;p36"/>
          <p:cNvSpPr/>
          <p:nvPr/>
        </p:nvSpPr>
        <p:spPr>
          <a:xfrm>
            <a:off x="1929338" y="3077475"/>
            <a:ext cx="1546200" cy="1109700"/>
          </a:xfrm>
          <a:prstGeom prst="flowChartAlternateProcess">
            <a:avLst/>
          </a:prstGeom>
          <a:noFill/>
          <a:ln cap="flat" cmpd="sng" w="38100">
            <a:solidFill>
              <a:srgbClr val="123C7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419" sz="1200">
                <a:solidFill>
                  <a:srgbClr val="123C72"/>
                </a:solidFill>
                <a:latin typeface="Calibri"/>
                <a:ea typeface="Calibri"/>
                <a:cs typeface="Calibri"/>
                <a:sym typeface="Calibri"/>
              </a:rPr>
              <a:t>Detected </a:t>
            </a:r>
            <a:r>
              <a:rPr b="1" lang="es-419" sz="1200">
                <a:solidFill>
                  <a:srgbClr val="123C72"/>
                </a:solidFill>
                <a:latin typeface="Calibri"/>
                <a:ea typeface="Calibri"/>
                <a:cs typeface="Calibri"/>
                <a:sym typeface="Calibri"/>
              </a:rPr>
              <a:t>relevant</a:t>
            </a:r>
            <a:r>
              <a:rPr lang="es-419" sz="1200">
                <a:solidFill>
                  <a:srgbClr val="123C72"/>
                </a:solidFill>
                <a:latin typeface="Calibri"/>
                <a:ea typeface="Calibri"/>
                <a:cs typeface="Calibri"/>
                <a:sym typeface="Calibri"/>
              </a:rPr>
              <a:t> parts of </a:t>
            </a:r>
            <a:r>
              <a:rPr b="1" lang="es-419" sz="1200">
                <a:solidFill>
                  <a:srgbClr val="123C72"/>
                </a:solidFill>
                <a:latin typeface="Calibri"/>
                <a:ea typeface="Calibri"/>
                <a:cs typeface="Calibri"/>
                <a:sym typeface="Calibri"/>
              </a:rPr>
              <a:t>text</a:t>
            </a:r>
            <a:r>
              <a:rPr lang="es-419" sz="1200">
                <a:solidFill>
                  <a:srgbClr val="123C72"/>
                </a:solidFill>
                <a:latin typeface="Calibri"/>
                <a:ea typeface="Calibri"/>
                <a:cs typeface="Calibri"/>
                <a:sym typeface="Calibri"/>
              </a:rPr>
              <a:t> </a:t>
            </a:r>
            <a:r>
              <a:rPr b="1" lang="es-419" sz="1200">
                <a:solidFill>
                  <a:srgbClr val="123C72"/>
                </a:solidFill>
                <a:latin typeface="Calibri"/>
                <a:ea typeface="Calibri"/>
                <a:cs typeface="Calibri"/>
                <a:sym typeface="Calibri"/>
              </a:rPr>
              <a:t>categorized</a:t>
            </a:r>
            <a:r>
              <a:rPr lang="es-419" sz="1200">
                <a:solidFill>
                  <a:srgbClr val="123C72"/>
                </a:solidFill>
                <a:latin typeface="Calibri"/>
                <a:ea typeface="Calibri"/>
                <a:cs typeface="Calibri"/>
                <a:sym typeface="Calibri"/>
              </a:rPr>
              <a:t> </a:t>
            </a:r>
            <a:endParaRPr baseline="30000" sz="1200">
              <a:latin typeface="Calibri"/>
              <a:ea typeface="Calibri"/>
              <a:cs typeface="Calibri"/>
              <a:sym typeface="Calibri"/>
            </a:endParaRPr>
          </a:p>
        </p:txBody>
      </p:sp>
      <p:cxnSp>
        <p:nvCxnSpPr>
          <p:cNvPr id="334" name="Google Shape;334;p36"/>
          <p:cNvCxnSpPr>
            <a:stCxn id="330" idx="3"/>
            <a:endCxn id="333" idx="1"/>
          </p:cNvCxnSpPr>
          <p:nvPr/>
        </p:nvCxnSpPr>
        <p:spPr>
          <a:xfrm>
            <a:off x="1629700" y="3632325"/>
            <a:ext cx="299700" cy="0"/>
          </a:xfrm>
          <a:prstGeom prst="straightConnector1">
            <a:avLst/>
          </a:prstGeom>
          <a:noFill/>
          <a:ln cap="flat" cmpd="sng" w="9525">
            <a:solidFill>
              <a:srgbClr val="124484"/>
            </a:solidFill>
            <a:prstDash val="solid"/>
            <a:round/>
            <a:headEnd len="med" w="med" type="none"/>
            <a:tailEnd len="med" w="med" type="triangle"/>
          </a:ln>
        </p:spPr>
      </p:cxnSp>
      <p:sp>
        <p:nvSpPr>
          <p:cNvPr id="335" name="Google Shape;335;p36"/>
          <p:cNvSpPr txBox="1"/>
          <p:nvPr/>
        </p:nvSpPr>
        <p:spPr>
          <a:xfrm>
            <a:off x="3775163" y="4187200"/>
            <a:ext cx="51354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419" sz="1200">
                <a:latin typeface="Calibri"/>
                <a:ea typeface="Calibri"/>
                <a:cs typeface="Calibri"/>
                <a:sym typeface="Calibri"/>
              </a:rPr>
              <a:t>COVID-19 clinical case report with entities detected by NER system</a:t>
            </a:r>
            <a:endParaRPr sz="1200">
              <a:latin typeface="Calibri"/>
              <a:ea typeface="Calibri"/>
              <a:cs typeface="Calibri"/>
              <a:sym typeface="Calibri"/>
            </a:endParaRPr>
          </a:p>
        </p:txBody>
      </p:sp>
      <p:sp>
        <p:nvSpPr>
          <p:cNvPr id="332" name="Google Shape;332;p36"/>
          <p:cNvSpPr/>
          <p:nvPr/>
        </p:nvSpPr>
        <p:spPr>
          <a:xfrm>
            <a:off x="1980102" y="1972475"/>
            <a:ext cx="1180200" cy="431100"/>
          </a:xfrm>
          <a:prstGeom prst="flowChartAlternateProcess">
            <a:avLst/>
          </a:prstGeom>
          <a:noFill/>
          <a:ln cap="flat" cmpd="sng" w="38100">
            <a:solidFill>
              <a:srgbClr val="123C7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419">
                <a:solidFill>
                  <a:srgbClr val="123C72"/>
                </a:solidFill>
                <a:latin typeface="Calibri"/>
                <a:ea typeface="Calibri"/>
                <a:cs typeface="Calibri"/>
                <a:sym typeface="Calibri"/>
              </a:rPr>
              <a:t>Plain </a:t>
            </a:r>
            <a:r>
              <a:rPr b="1" lang="es-419">
                <a:solidFill>
                  <a:srgbClr val="123C72"/>
                </a:solidFill>
                <a:latin typeface="Calibri"/>
                <a:ea typeface="Calibri"/>
                <a:cs typeface="Calibri"/>
                <a:sym typeface="Calibri"/>
              </a:rPr>
              <a:t>text</a:t>
            </a:r>
            <a:r>
              <a:rPr lang="es-419">
                <a:solidFill>
                  <a:srgbClr val="123C72"/>
                </a:solidFill>
                <a:latin typeface="Calibri"/>
                <a:ea typeface="Calibri"/>
                <a:cs typeface="Calibri"/>
                <a:sym typeface="Calibri"/>
              </a:rPr>
              <a:t> </a:t>
            </a:r>
            <a:endParaRPr baseline="30000">
              <a:latin typeface="Calibri"/>
              <a:ea typeface="Calibri"/>
              <a:cs typeface="Calibri"/>
              <a:sym typeface="Calibri"/>
            </a:endParaRPr>
          </a:p>
        </p:txBody>
      </p:sp>
      <p:pic>
        <p:nvPicPr>
          <p:cNvPr id="336" name="Google Shape;336;p36"/>
          <p:cNvPicPr preferRelativeResize="0"/>
          <p:nvPr/>
        </p:nvPicPr>
        <p:blipFill>
          <a:blip r:embed="rId4">
            <a:alphaModFix/>
          </a:blip>
          <a:stretch>
            <a:fillRect/>
          </a:stretch>
        </p:blipFill>
        <p:spPr>
          <a:xfrm>
            <a:off x="3317525" y="1703000"/>
            <a:ext cx="5647551" cy="970050"/>
          </a:xfrm>
          <a:prstGeom prst="rect">
            <a:avLst/>
          </a:prstGeom>
          <a:noFill/>
          <a:ln cap="flat" cmpd="sng" w="9525">
            <a:solidFill>
              <a:srgbClr val="000000"/>
            </a:solidFill>
            <a:prstDash val="solid"/>
            <a:round/>
            <a:headEnd len="sm" w="sm" type="none"/>
            <a:tailEnd len="sm" w="sm" type="none"/>
          </a:ln>
        </p:spPr>
      </p:pic>
      <p:sp>
        <p:nvSpPr>
          <p:cNvPr id="337" name="Google Shape;337;p36"/>
          <p:cNvSpPr txBox="1"/>
          <p:nvPr/>
        </p:nvSpPr>
        <p:spPr>
          <a:xfrm>
            <a:off x="600700" y="800925"/>
            <a:ext cx="7782300" cy="694500"/>
          </a:xfrm>
          <a:prstGeom prst="rect">
            <a:avLst/>
          </a:prstGeom>
          <a:noFill/>
          <a:ln>
            <a:noFill/>
          </a:ln>
        </p:spPr>
        <p:txBody>
          <a:bodyPr anchorCtr="0" anchor="t" bIns="91425" lIns="91425" spcFirstLastPara="1" rIns="91425" wrap="square" tIns="91425">
            <a:spAutoFit/>
          </a:bodyPr>
          <a:lstStyle/>
          <a:p>
            <a:pPr indent="-330200" lvl="0" marL="457200" rtl="0" algn="l">
              <a:lnSpc>
                <a:spcPct val="106999"/>
              </a:lnSpc>
              <a:spcBef>
                <a:spcPts val="0"/>
              </a:spcBef>
              <a:spcAft>
                <a:spcPts val="0"/>
              </a:spcAft>
              <a:buClr>
                <a:schemeClr val="dk1"/>
              </a:buClr>
              <a:buSzPts val="1600"/>
              <a:buFont typeface="Calibri"/>
              <a:buChar char="●"/>
            </a:pPr>
            <a:r>
              <a:rPr b="1" lang="es-419" sz="1600">
                <a:solidFill>
                  <a:schemeClr val="dk1"/>
                </a:solidFill>
                <a:latin typeface="Calibri"/>
                <a:ea typeface="Calibri"/>
                <a:cs typeface="Calibri"/>
                <a:sym typeface="Calibri"/>
              </a:rPr>
              <a:t>Named Entity Recognition (NER)</a:t>
            </a:r>
            <a:r>
              <a:rPr lang="es-419" sz="1600">
                <a:solidFill>
                  <a:schemeClr val="dk1"/>
                </a:solidFill>
                <a:latin typeface="Calibri"/>
                <a:ea typeface="Calibri"/>
                <a:cs typeface="Calibri"/>
                <a:sym typeface="Calibri"/>
              </a:rPr>
              <a:t>: detection and classification of </a:t>
            </a:r>
            <a:br>
              <a:rPr lang="es-419" sz="1600">
                <a:solidFill>
                  <a:schemeClr val="dk1"/>
                </a:solidFill>
                <a:latin typeface="Calibri"/>
                <a:ea typeface="Calibri"/>
                <a:cs typeface="Calibri"/>
                <a:sym typeface="Calibri"/>
              </a:rPr>
            </a:br>
            <a:r>
              <a:rPr lang="es-419" sz="1600">
                <a:solidFill>
                  <a:schemeClr val="dk1"/>
                </a:solidFill>
                <a:latin typeface="Calibri"/>
                <a:ea typeface="Calibri"/>
                <a:cs typeface="Calibri"/>
                <a:sym typeface="Calibri"/>
              </a:rPr>
              <a:t>relevant parts of text (entities)</a:t>
            </a:r>
            <a:endParaRPr sz="1600">
              <a:solidFill>
                <a:schemeClr val="dk1"/>
              </a:solidFill>
              <a:latin typeface="Calibri"/>
              <a:ea typeface="Calibri"/>
              <a:cs typeface="Calibri"/>
              <a:sym typeface="Calibri"/>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37"/>
          <p:cNvSpPr txBox="1"/>
          <p:nvPr/>
        </p:nvSpPr>
        <p:spPr>
          <a:xfrm>
            <a:off x="600700" y="800925"/>
            <a:ext cx="7782300" cy="694500"/>
          </a:xfrm>
          <a:prstGeom prst="rect">
            <a:avLst/>
          </a:prstGeom>
          <a:noFill/>
          <a:ln>
            <a:noFill/>
          </a:ln>
        </p:spPr>
        <p:txBody>
          <a:bodyPr anchorCtr="0" anchor="t" bIns="91425" lIns="91425" spcFirstLastPara="1" rIns="91425" wrap="square" tIns="91425">
            <a:spAutoFit/>
          </a:bodyPr>
          <a:lstStyle/>
          <a:p>
            <a:pPr indent="-330200" lvl="0" marL="457200" rtl="0" algn="l">
              <a:lnSpc>
                <a:spcPct val="106999"/>
              </a:lnSpc>
              <a:spcBef>
                <a:spcPts val="0"/>
              </a:spcBef>
              <a:spcAft>
                <a:spcPts val="0"/>
              </a:spcAft>
              <a:buClr>
                <a:schemeClr val="dk1"/>
              </a:buClr>
              <a:buSzPts val="1600"/>
              <a:buFont typeface="Calibri"/>
              <a:buChar char="●"/>
            </a:pPr>
            <a:r>
              <a:rPr b="1" lang="es-419" sz="1600">
                <a:solidFill>
                  <a:schemeClr val="dk1"/>
                </a:solidFill>
                <a:latin typeface="Calibri"/>
                <a:ea typeface="Calibri"/>
                <a:cs typeface="Calibri"/>
                <a:sym typeface="Calibri"/>
              </a:rPr>
              <a:t>Text Classification: </a:t>
            </a:r>
            <a:r>
              <a:rPr lang="es-419" sz="1600">
                <a:solidFill>
                  <a:schemeClr val="dk1"/>
                </a:solidFill>
                <a:latin typeface="Calibri"/>
                <a:ea typeface="Calibri"/>
                <a:cs typeface="Calibri"/>
                <a:sym typeface="Calibri"/>
              </a:rPr>
              <a:t>categorizing text into organized groups </a:t>
            </a:r>
            <a:br>
              <a:rPr lang="es-419" sz="1600">
                <a:solidFill>
                  <a:schemeClr val="dk1"/>
                </a:solidFill>
                <a:latin typeface="Calibri"/>
                <a:ea typeface="Calibri"/>
                <a:cs typeface="Calibri"/>
                <a:sym typeface="Calibri"/>
              </a:rPr>
            </a:br>
            <a:r>
              <a:rPr lang="es-419" sz="1600">
                <a:solidFill>
                  <a:schemeClr val="dk1"/>
                </a:solidFill>
                <a:latin typeface="Calibri"/>
                <a:ea typeface="Calibri"/>
                <a:cs typeface="Calibri"/>
                <a:sym typeface="Calibri"/>
              </a:rPr>
              <a:t>(for example, into medical areas) </a:t>
            </a:r>
            <a:endParaRPr sz="1600">
              <a:solidFill>
                <a:schemeClr val="dk1"/>
              </a:solidFill>
              <a:latin typeface="Calibri"/>
              <a:ea typeface="Calibri"/>
              <a:cs typeface="Calibri"/>
              <a:sym typeface="Calibri"/>
            </a:endParaRPr>
          </a:p>
        </p:txBody>
      </p:sp>
      <p:sp>
        <p:nvSpPr>
          <p:cNvPr id="343" name="Google Shape;343;p37"/>
          <p:cNvSpPr txBox="1"/>
          <p:nvPr/>
        </p:nvSpPr>
        <p:spPr>
          <a:xfrm>
            <a:off x="146125" y="192050"/>
            <a:ext cx="8997900" cy="363300"/>
          </a:xfrm>
          <a:prstGeom prst="rect">
            <a:avLst/>
          </a:prstGeom>
          <a:noFill/>
          <a:ln>
            <a:noFill/>
          </a:ln>
        </p:spPr>
        <p:txBody>
          <a:bodyPr anchorCtr="0" anchor="t" bIns="34275" lIns="68575" spcFirstLastPara="1" rIns="68575" wrap="square" tIns="34275">
            <a:noAutofit/>
          </a:bodyPr>
          <a:lstStyle/>
          <a:p>
            <a:pPr indent="0" lvl="0" marL="0" rtl="0" algn="l">
              <a:lnSpc>
                <a:spcPct val="90000"/>
              </a:lnSpc>
              <a:spcBef>
                <a:spcPts val="0"/>
              </a:spcBef>
              <a:spcAft>
                <a:spcPts val="0"/>
              </a:spcAft>
              <a:buNone/>
            </a:pPr>
            <a:r>
              <a:rPr b="1" lang="es-419" sz="2200">
                <a:solidFill>
                  <a:srgbClr val="124484"/>
                </a:solidFill>
                <a:latin typeface="Calibri"/>
                <a:ea typeface="Calibri"/>
                <a:cs typeface="Calibri"/>
                <a:sym typeface="Calibri"/>
              </a:rPr>
              <a:t>Basic NLP concepts</a:t>
            </a:r>
            <a:endParaRPr b="1" sz="2200">
              <a:solidFill>
                <a:srgbClr val="124484"/>
              </a:solidFill>
              <a:latin typeface="Calibri"/>
              <a:ea typeface="Calibri"/>
              <a:cs typeface="Calibri"/>
              <a:sym typeface="Calibri"/>
            </a:endParaRPr>
          </a:p>
          <a:p>
            <a:pPr indent="0" lvl="0" marL="0" rtl="0" algn="l">
              <a:lnSpc>
                <a:spcPct val="90000"/>
              </a:lnSpc>
              <a:spcBef>
                <a:spcPts val="0"/>
              </a:spcBef>
              <a:spcAft>
                <a:spcPts val="0"/>
              </a:spcAft>
              <a:buNone/>
            </a:pPr>
            <a:r>
              <a:t/>
            </a:r>
            <a:endParaRPr b="1" sz="1500">
              <a:solidFill>
                <a:srgbClr val="124484"/>
              </a:solidFill>
              <a:latin typeface="Calibri"/>
              <a:ea typeface="Calibri"/>
              <a:cs typeface="Calibri"/>
              <a:sym typeface="Calibri"/>
            </a:endParaRPr>
          </a:p>
        </p:txBody>
      </p:sp>
      <p:pic>
        <p:nvPicPr>
          <p:cNvPr id="344" name="Google Shape;344;p37"/>
          <p:cNvPicPr preferRelativeResize="0"/>
          <p:nvPr/>
        </p:nvPicPr>
        <p:blipFill>
          <a:blip r:embed="rId3">
            <a:alphaModFix/>
          </a:blip>
          <a:stretch>
            <a:fillRect/>
          </a:stretch>
        </p:blipFill>
        <p:spPr>
          <a:xfrm>
            <a:off x="814800" y="2069100"/>
            <a:ext cx="1742875" cy="1742875"/>
          </a:xfrm>
          <a:prstGeom prst="rect">
            <a:avLst/>
          </a:prstGeom>
          <a:noFill/>
          <a:ln>
            <a:noFill/>
          </a:ln>
        </p:spPr>
      </p:pic>
      <p:pic>
        <p:nvPicPr>
          <p:cNvPr id="345" name="Google Shape;345;p37"/>
          <p:cNvPicPr preferRelativeResize="0"/>
          <p:nvPr/>
        </p:nvPicPr>
        <p:blipFill>
          <a:blip r:embed="rId4">
            <a:alphaModFix/>
          </a:blip>
          <a:stretch>
            <a:fillRect/>
          </a:stretch>
        </p:blipFill>
        <p:spPr>
          <a:xfrm>
            <a:off x="4698125" y="1477600"/>
            <a:ext cx="947450" cy="947450"/>
          </a:xfrm>
          <a:prstGeom prst="rect">
            <a:avLst/>
          </a:prstGeom>
          <a:noFill/>
          <a:ln>
            <a:noFill/>
          </a:ln>
        </p:spPr>
      </p:pic>
      <p:pic>
        <p:nvPicPr>
          <p:cNvPr id="346" name="Google Shape;346;p37"/>
          <p:cNvPicPr preferRelativeResize="0"/>
          <p:nvPr/>
        </p:nvPicPr>
        <p:blipFill>
          <a:blip r:embed="rId4">
            <a:alphaModFix/>
          </a:blip>
          <a:stretch>
            <a:fillRect/>
          </a:stretch>
        </p:blipFill>
        <p:spPr>
          <a:xfrm>
            <a:off x="4698125" y="2670625"/>
            <a:ext cx="947450" cy="947450"/>
          </a:xfrm>
          <a:prstGeom prst="rect">
            <a:avLst/>
          </a:prstGeom>
          <a:noFill/>
          <a:ln>
            <a:noFill/>
          </a:ln>
        </p:spPr>
      </p:pic>
      <p:pic>
        <p:nvPicPr>
          <p:cNvPr id="347" name="Google Shape;347;p37"/>
          <p:cNvPicPr preferRelativeResize="0"/>
          <p:nvPr/>
        </p:nvPicPr>
        <p:blipFill>
          <a:blip r:embed="rId4">
            <a:alphaModFix/>
          </a:blip>
          <a:stretch>
            <a:fillRect/>
          </a:stretch>
        </p:blipFill>
        <p:spPr>
          <a:xfrm>
            <a:off x="4698125" y="3863650"/>
            <a:ext cx="947450" cy="947450"/>
          </a:xfrm>
          <a:prstGeom prst="rect">
            <a:avLst/>
          </a:prstGeom>
          <a:noFill/>
          <a:ln>
            <a:noFill/>
          </a:ln>
        </p:spPr>
      </p:pic>
      <p:cxnSp>
        <p:nvCxnSpPr>
          <p:cNvPr id="348" name="Google Shape;348;p37"/>
          <p:cNvCxnSpPr>
            <a:stCxn id="344" idx="3"/>
            <a:endCxn id="345" idx="1"/>
          </p:cNvCxnSpPr>
          <p:nvPr/>
        </p:nvCxnSpPr>
        <p:spPr>
          <a:xfrm flipH="1" rot="10800000">
            <a:off x="2557675" y="1951437"/>
            <a:ext cx="2140500" cy="989100"/>
          </a:xfrm>
          <a:prstGeom prst="straightConnector1">
            <a:avLst/>
          </a:prstGeom>
          <a:noFill/>
          <a:ln cap="flat" cmpd="sng" w="19050">
            <a:solidFill>
              <a:srgbClr val="000000"/>
            </a:solidFill>
            <a:prstDash val="solid"/>
            <a:round/>
            <a:headEnd len="med" w="med" type="none"/>
            <a:tailEnd len="med" w="med" type="triangle"/>
          </a:ln>
        </p:spPr>
      </p:cxnSp>
      <p:cxnSp>
        <p:nvCxnSpPr>
          <p:cNvPr id="349" name="Google Shape;349;p37"/>
          <p:cNvCxnSpPr>
            <a:stCxn id="344" idx="3"/>
            <a:endCxn id="346" idx="1"/>
          </p:cNvCxnSpPr>
          <p:nvPr/>
        </p:nvCxnSpPr>
        <p:spPr>
          <a:xfrm>
            <a:off x="2557675" y="2940537"/>
            <a:ext cx="2140500" cy="203700"/>
          </a:xfrm>
          <a:prstGeom prst="straightConnector1">
            <a:avLst/>
          </a:prstGeom>
          <a:noFill/>
          <a:ln cap="flat" cmpd="sng" w="19050">
            <a:solidFill>
              <a:srgbClr val="000000"/>
            </a:solidFill>
            <a:prstDash val="solid"/>
            <a:round/>
            <a:headEnd len="med" w="med" type="none"/>
            <a:tailEnd len="med" w="med" type="triangle"/>
          </a:ln>
        </p:spPr>
      </p:cxnSp>
      <p:cxnSp>
        <p:nvCxnSpPr>
          <p:cNvPr id="350" name="Google Shape;350;p37"/>
          <p:cNvCxnSpPr>
            <a:stCxn id="344" idx="3"/>
            <a:endCxn id="347" idx="1"/>
          </p:cNvCxnSpPr>
          <p:nvPr/>
        </p:nvCxnSpPr>
        <p:spPr>
          <a:xfrm>
            <a:off x="2557675" y="2940537"/>
            <a:ext cx="2140500" cy="1396800"/>
          </a:xfrm>
          <a:prstGeom prst="straightConnector1">
            <a:avLst/>
          </a:prstGeom>
          <a:noFill/>
          <a:ln cap="flat" cmpd="sng" w="19050">
            <a:solidFill>
              <a:srgbClr val="000000"/>
            </a:solidFill>
            <a:prstDash val="solid"/>
            <a:round/>
            <a:headEnd len="med" w="med" type="none"/>
            <a:tailEnd len="med" w="med" type="triangle"/>
          </a:ln>
        </p:spPr>
      </p:cxnSp>
      <p:sp>
        <p:nvSpPr>
          <p:cNvPr id="351" name="Google Shape;351;p37"/>
          <p:cNvSpPr txBox="1"/>
          <p:nvPr/>
        </p:nvSpPr>
        <p:spPr>
          <a:xfrm>
            <a:off x="5835175" y="1735450"/>
            <a:ext cx="29679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600">
                <a:latin typeface="Calibri"/>
                <a:ea typeface="Calibri"/>
                <a:cs typeface="Calibri"/>
                <a:sym typeface="Calibri"/>
              </a:rPr>
              <a:t>Oncology</a:t>
            </a:r>
            <a:endParaRPr sz="1600">
              <a:latin typeface="Calibri"/>
              <a:ea typeface="Calibri"/>
              <a:cs typeface="Calibri"/>
              <a:sym typeface="Calibri"/>
            </a:endParaRPr>
          </a:p>
        </p:txBody>
      </p:sp>
      <p:sp>
        <p:nvSpPr>
          <p:cNvPr id="352" name="Google Shape;352;p37"/>
          <p:cNvSpPr txBox="1"/>
          <p:nvPr/>
        </p:nvSpPr>
        <p:spPr>
          <a:xfrm>
            <a:off x="5835175" y="2944250"/>
            <a:ext cx="29679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600">
                <a:latin typeface="Calibri"/>
                <a:ea typeface="Calibri"/>
                <a:cs typeface="Calibri"/>
                <a:sym typeface="Calibri"/>
              </a:rPr>
              <a:t>Cardiology</a:t>
            </a:r>
            <a:endParaRPr sz="1600">
              <a:latin typeface="Calibri"/>
              <a:ea typeface="Calibri"/>
              <a:cs typeface="Calibri"/>
              <a:sym typeface="Calibri"/>
            </a:endParaRPr>
          </a:p>
        </p:txBody>
      </p:sp>
      <p:sp>
        <p:nvSpPr>
          <p:cNvPr id="353" name="Google Shape;353;p37"/>
          <p:cNvSpPr txBox="1"/>
          <p:nvPr/>
        </p:nvSpPr>
        <p:spPr>
          <a:xfrm>
            <a:off x="5835175" y="4153050"/>
            <a:ext cx="29679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600">
                <a:solidFill>
                  <a:schemeClr val="dk1"/>
                </a:solidFill>
                <a:latin typeface="Calibri"/>
                <a:ea typeface="Calibri"/>
                <a:cs typeface="Calibri"/>
                <a:sym typeface="Calibri"/>
              </a:rPr>
              <a:t>Dermatology</a:t>
            </a:r>
            <a:endParaRPr sz="1600">
              <a:latin typeface="Calibri"/>
              <a:ea typeface="Calibri"/>
              <a:cs typeface="Calibri"/>
              <a:sym typeface="Calibri"/>
            </a:endParaRPr>
          </a:p>
        </p:txBody>
      </p:sp>
      <p:pic>
        <p:nvPicPr>
          <p:cNvPr id="354" name="Google Shape;354;p37"/>
          <p:cNvPicPr preferRelativeResize="0"/>
          <p:nvPr/>
        </p:nvPicPr>
        <p:blipFill>
          <a:blip r:embed="rId5">
            <a:alphaModFix/>
          </a:blip>
          <a:stretch>
            <a:fillRect/>
          </a:stretch>
        </p:blipFill>
        <p:spPr>
          <a:xfrm>
            <a:off x="6992125" y="2883775"/>
            <a:ext cx="552050" cy="552050"/>
          </a:xfrm>
          <a:prstGeom prst="rect">
            <a:avLst/>
          </a:prstGeom>
          <a:noFill/>
          <a:ln>
            <a:noFill/>
          </a:ln>
        </p:spPr>
      </p:pic>
      <p:pic>
        <p:nvPicPr>
          <p:cNvPr id="355" name="Google Shape;355;p37"/>
          <p:cNvPicPr preferRelativeResize="0"/>
          <p:nvPr/>
        </p:nvPicPr>
        <p:blipFill>
          <a:blip r:embed="rId6">
            <a:alphaModFix/>
          </a:blip>
          <a:stretch>
            <a:fillRect/>
          </a:stretch>
        </p:blipFill>
        <p:spPr>
          <a:xfrm>
            <a:off x="7158325" y="4092575"/>
            <a:ext cx="552050" cy="552050"/>
          </a:xfrm>
          <a:prstGeom prst="rect">
            <a:avLst/>
          </a:prstGeom>
          <a:noFill/>
          <a:ln>
            <a:noFill/>
          </a:ln>
        </p:spPr>
      </p:pic>
      <p:pic>
        <p:nvPicPr>
          <p:cNvPr id="356" name="Google Shape;356;p37"/>
          <p:cNvPicPr preferRelativeResize="0"/>
          <p:nvPr/>
        </p:nvPicPr>
        <p:blipFill>
          <a:blip r:embed="rId7">
            <a:alphaModFix/>
          </a:blip>
          <a:stretch>
            <a:fillRect/>
          </a:stretch>
        </p:blipFill>
        <p:spPr>
          <a:xfrm>
            <a:off x="6816375" y="1634000"/>
            <a:ext cx="634650" cy="6346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 name="Shape 68"/>
        <p:cNvGrpSpPr/>
        <p:nvPr/>
      </p:nvGrpSpPr>
      <p:grpSpPr>
        <a:xfrm>
          <a:off x="0" y="0"/>
          <a:ext cx="0" cy="0"/>
          <a:chOff x="0" y="0"/>
          <a:chExt cx="0" cy="0"/>
        </a:xfrm>
      </p:grpSpPr>
      <p:sp>
        <p:nvSpPr>
          <p:cNvPr id="69" name="Google Shape;69;p11"/>
          <p:cNvSpPr txBox="1"/>
          <p:nvPr>
            <p:ph type="title"/>
          </p:nvPr>
        </p:nvSpPr>
        <p:spPr>
          <a:xfrm>
            <a:off x="452694" y="1971146"/>
            <a:ext cx="8238600" cy="600600"/>
          </a:xfrm>
          <a:prstGeom prst="rect">
            <a:avLst/>
          </a:prstGeom>
        </p:spPr>
        <p:txBody>
          <a:bodyPr anchorCtr="0" anchor="t" bIns="34275" lIns="68575" spcFirstLastPara="1" rIns="68575" wrap="square" tIns="34275">
            <a:noAutofit/>
          </a:bodyPr>
          <a:lstStyle/>
          <a:p>
            <a:pPr indent="0" lvl="0" marL="0" rtl="0" algn="ctr">
              <a:spcBef>
                <a:spcPts val="0"/>
              </a:spcBef>
              <a:spcAft>
                <a:spcPts val="0"/>
              </a:spcAft>
              <a:buNone/>
            </a:pPr>
            <a:r>
              <a:rPr lang="es-419"/>
              <a:t>Machine Learning</a:t>
            </a:r>
            <a:endParaRPr/>
          </a:p>
          <a:p>
            <a:pPr indent="0" lvl="0" marL="0" rtl="0" algn="l">
              <a:spcBef>
                <a:spcPts val="0"/>
              </a:spcBef>
              <a:spcAft>
                <a:spcPts val="0"/>
              </a:spcAft>
              <a:buNone/>
            </a:pPr>
            <a:r>
              <a:t/>
            </a:r>
            <a:endParaRPr/>
          </a:p>
        </p:txBody>
      </p:sp>
      <p:pic>
        <p:nvPicPr>
          <p:cNvPr id="70" name="Google Shape;70;p11"/>
          <p:cNvPicPr preferRelativeResize="0"/>
          <p:nvPr/>
        </p:nvPicPr>
        <p:blipFill rotWithShape="1">
          <a:blip r:embed="rId3">
            <a:alphaModFix/>
          </a:blip>
          <a:srcRect b="13479" l="0" r="0" t="0"/>
          <a:stretch/>
        </p:blipFill>
        <p:spPr>
          <a:xfrm>
            <a:off x="3901844" y="2518300"/>
            <a:ext cx="1340325" cy="11289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38"/>
          <p:cNvSpPr txBox="1"/>
          <p:nvPr>
            <p:ph type="title"/>
          </p:nvPr>
        </p:nvSpPr>
        <p:spPr>
          <a:xfrm>
            <a:off x="452700" y="1971154"/>
            <a:ext cx="8238600" cy="1173300"/>
          </a:xfrm>
          <a:prstGeom prst="rect">
            <a:avLst/>
          </a:prstGeom>
        </p:spPr>
        <p:txBody>
          <a:bodyPr anchorCtr="0" anchor="t" bIns="34275" lIns="68575" spcFirstLastPara="1" rIns="68575" wrap="square" tIns="34275">
            <a:noAutofit/>
          </a:bodyPr>
          <a:lstStyle/>
          <a:p>
            <a:pPr indent="0" lvl="0" marL="0" rtl="0" algn="ctr">
              <a:spcBef>
                <a:spcPts val="0"/>
              </a:spcBef>
              <a:spcAft>
                <a:spcPts val="0"/>
              </a:spcAft>
              <a:buNone/>
            </a:pPr>
            <a:r>
              <a:rPr lang="es-419"/>
              <a:t>Example</a:t>
            </a:r>
            <a:r>
              <a:rPr lang="es-419"/>
              <a:t>: Text Classification with Named Entity Recognition</a:t>
            </a:r>
            <a:endParaRPr/>
          </a:p>
          <a:p>
            <a:pPr indent="0" lvl="0" marL="0" rtl="0" algn="l">
              <a:spcBef>
                <a:spcPts val="0"/>
              </a:spcBef>
              <a:spcAft>
                <a:spcPts val="0"/>
              </a:spcAft>
              <a:buNone/>
            </a:pPr>
            <a:r>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39"/>
          <p:cNvSpPr txBox="1"/>
          <p:nvPr/>
        </p:nvSpPr>
        <p:spPr>
          <a:xfrm>
            <a:off x="600700" y="800925"/>
            <a:ext cx="7905900" cy="23421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s-419" sz="1600">
                <a:solidFill>
                  <a:schemeClr val="dk1"/>
                </a:solidFill>
                <a:latin typeface="Calibri"/>
                <a:ea typeface="Calibri"/>
                <a:cs typeface="Calibri"/>
                <a:sym typeface="Calibri"/>
              </a:rPr>
              <a:t>This is a quick introduction:</a:t>
            </a:r>
            <a:endParaRPr sz="1600">
              <a:solidFill>
                <a:schemeClr val="dk1"/>
              </a:solidFill>
              <a:latin typeface="Calibri"/>
              <a:ea typeface="Calibri"/>
              <a:cs typeface="Calibri"/>
              <a:sym typeface="Calibri"/>
            </a:endParaRPr>
          </a:p>
          <a:p>
            <a:pPr indent="-330200" lvl="0" marL="457200" rtl="0" algn="l">
              <a:lnSpc>
                <a:spcPct val="150000"/>
              </a:lnSpc>
              <a:spcBef>
                <a:spcPts val="500"/>
              </a:spcBef>
              <a:spcAft>
                <a:spcPts val="0"/>
              </a:spcAft>
              <a:buClr>
                <a:schemeClr val="dk1"/>
              </a:buClr>
              <a:buSzPts val="1600"/>
              <a:buFont typeface="Calibri"/>
              <a:buChar char="●"/>
            </a:pPr>
            <a:r>
              <a:rPr lang="es-419" sz="1600">
                <a:solidFill>
                  <a:schemeClr val="dk1"/>
                </a:solidFill>
                <a:latin typeface="Calibri"/>
                <a:ea typeface="Calibri"/>
                <a:cs typeface="Calibri"/>
                <a:sym typeface="Calibri"/>
              </a:rPr>
              <a:t>I expect you to understand the example</a:t>
            </a:r>
            <a:endParaRPr sz="1600">
              <a:solidFill>
                <a:schemeClr val="dk1"/>
              </a:solidFill>
              <a:latin typeface="Calibri"/>
              <a:ea typeface="Calibri"/>
              <a:cs typeface="Calibri"/>
              <a:sym typeface="Calibri"/>
            </a:endParaRPr>
          </a:p>
          <a:p>
            <a:pPr indent="-330200" lvl="0" marL="457200" rtl="0" algn="l">
              <a:lnSpc>
                <a:spcPct val="150000"/>
              </a:lnSpc>
              <a:spcBef>
                <a:spcPts val="0"/>
              </a:spcBef>
              <a:spcAft>
                <a:spcPts val="0"/>
              </a:spcAft>
              <a:buClr>
                <a:schemeClr val="dk1"/>
              </a:buClr>
              <a:buSzPts val="1600"/>
              <a:buFont typeface="Calibri"/>
              <a:buChar char="●"/>
            </a:pPr>
            <a:r>
              <a:rPr lang="es-419" sz="1600">
                <a:solidFill>
                  <a:schemeClr val="dk1"/>
                </a:solidFill>
                <a:latin typeface="Calibri"/>
                <a:ea typeface="Calibri"/>
                <a:cs typeface="Calibri"/>
                <a:sym typeface="Calibri"/>
              </a:rPr>
              <a:t>I expect you to understand the motivation behind every step we do to solve the use case</a:t>
            </a:r>
            <a:endParaRPr sz="1600">
              <a:solidFill>
                <a:schemeClr val="dk1"/>
              </a:solidFill>
              <a:latin typeface="Calibri"/>
              <a:ea typeface="Calibri"/>
              <a:cs typeface="Calibri"/>
              <a:sym typeface="Calibri"/>
            </a:endParaRPr>
          </a:p>
          <a:p>
            <a:pPr indent="-330200" lvl="0" marL="457200" rtl="0" algn="l">
              <a:lnSpc>
                <a:spcPct val="150000"/>
              </a:lnSpc>
              <a:spcBef>
                <a:spcPts val="0"/>
              </a:spcBef>
              <a:spcAft>
                <a:spcPts val="0"/>
              </a:spcAft>
              <a:buClr>
                <a:schemeClr val="dk1"/>
              </a:buClr>
              <a:buSzPts val="1600"/>
              <a:buFont typeface="Calibri"/>
              <a:buChar char="●"/>
            </a:pPr>
            <a:r>
              <a:rPr lang="es-419" sz="1600">
                <a:solidFill>
                  <a:schemeClr val="dk1"/>
                </a:solidFill>
                <a:latin typeface="Calibri"/>
                <a:ea typeface="Calibri"/>
                <a:cs typeface="Calibri"/>
                <a:sym typeface="Calibri"/>
              </a:rPr>
              <a:t>I </a:t>
            </a:r>
            <a:r>
              <a:rPr b="1" lang="es-419" sz="1600">
                <a:solidFill>
                  <a:schemeClr val="dk1"/>
                </a:solidFill>
                <a:latin typeface="Calibri"/>
                <a:ea typeface="Calibri"/>
                <a:cs typeface="Calibri"/>
                <a:sym typeface="Calibri"/>
              </a:rPr>
              <a:t>do not</a:t>
            </a:r>
            <a:r>
              <a:rPr lang="es-419" sz="1600">
                <a:solidFill>
                  <a:schemeClr val="dk1"/>
                </a:solidFill>
                <a:latin typeface="Calibri"/>
                <a:ea typeface="Calibri"/>
                <a:cs typeface="Calibri"/>
                <a:sym typeface="Calibri"/>
              </a:rPr>
              <a:t> expect you to understand every line of code. In NLP we mostly use Python because it is the language that allows us to do all of the NLP steps.</a:t>
            </a:r>
            <a:endParaRPr sz="1600">
              <a:solidFill>
                <a:schemeClr val="dk1"/>
              </a:solidFill>
              <a:latin typeface="Calibri"/>
              <a:ea typeface="Calibri"/>
              <a:cs typeface="Calibri"/>
              <a:sym typeface="Calibri"/>
            </a:endParaRPr>
          </a:p>
        </p:txBody>
      </p:sp>
      <p:sp>
        <p:nvSpPr>
          <p:cNvPr id="367" name="Google Shape;367;p39"/>
          <p:cNvSpPr txBox="1"/>
          <p:nvPr/>
        </p:nvSpPr>
        <p:spPr>
          <a:xfrm>
            <a:off x="146125" y="192050"/>
            <a:ext cx="8997900" cy="363300"/>
          </a:xfrm>
          <a:prstGeom prst="rect">
            <a:avLst/>
          </a:prstGeom>
          <a:noFill/>
          <a:ln>
            <a:noFill/>
          </a:ln>
        </p:spPr>
        <p:txBody>
          <a:bodyPr anchorCtr="0" anchor="t" bIns="34275" lIns="68575" spcFirstLastPara="1" rIns="68575" wrap="square" tIns="34275">
            <a:noAutofit/>
          </a:bodyPr>
          <a:lstStyle/>
          <a:p>
            <a:pPr indent="0" lvl="0" marL="0" rtl="0" algn="l">
              <a:lnSpc>
                <a:spcPct val="90000"/>
              </a:lnSpc>
              <a:spcBef>
                <a:spcPts val="0"/>
              </a:spcBef>
              <a:spcAft>
                <a:spcPts val="0"/>
              </a:spcAft>
              <a:buNone/>
            </a:pPr>
            <a:r>
              <a:rPr b="1" lang="es-419" sz="2200">
                <a:solidFill>
                  <a:srgbClr val="124484"/>
                </a:solidFill>
                <a:latin typeface="Calibri"/>
                <a:ea typeface="Calibri"/>
                <a:cs typeface="Calibri"/>
                <a:sym typeface="Calibri"/>
              </a:rPr>
              <a:t>Expectations</a:t>
            </a:r>
            <a:endParaRPr b="1" sz="2200">
              <a:solidFill>
                <a:srgbClr val="124484"/>
              </a:solidFill>
              <a:latin typeface="Calibri"/>
              <a:ea typeface="Calibri"/>
              <a:cs typeface="Calibri"/>
              <a:sym typeface="Calibri"/>
            </a:endParaRPr>
          </a:p>
          <a:p>
            <a:pPr indent="0" lvl="0" marL="0" rtl="0" algn="l">
              <a:lnSpc>
                <a:spcPct val="90000"/>
              </a:lnSpc>
              <a:spcBef>
                <a:spcPts val="0"/>
              </a:spcBef>
              <a:spcAft>
                <a:spcPts val="0"/>
              </a:spcAft>
              <a:buNone/>
            </a:pPr>
            <a:r>
              <a:t/>
            </a:r>
            <a:endParaRPr b="1" sz="1500">
              <a:solidFill>
                <a:srgbClr val="124484"/>
              </a:solidFill>
              <a:latin typeface="Calibri"/>
              <a:ea typeface="Calibri"/>
              <a:cs typeface="Calibri"/>
              <a:sym typeface="Calibri"/>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40"/>
          <p:cNvSpPr txBox="1"/>
          <p:nvPr/>
        </p:nvSpPr>
        <p:spPr>
          <a:xfrm>
            <a:off x="600700" y="800925"/>
            <a:ext cx="7905900" cy="2227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s-419" sz="1600">
                <a:solidFill>
                  <a:schemeClr val="dk1"/>
                </a:solidFill>
                <a:latin typeface="Calibri"/>
                <a:ea typeface="Calibri"/>
                <a:cs typeface="Calibri"/>
                <a:sym typeface="Calibri"/>
              </a:rPr>
              <a:t>I have </a:t>
            </a:r>
            <a:r>
              <a:rPr b="1" lang="es-419" sz="1600">
                <a:solidFill>
                  <a:schemeClr val="dk1"/>
                </a:solidFill>
                <a:latin typeface="Calibri"/>
                <a:ea typeface="Calibri"/>
                <a:cs typeface="Calibri"/>
                <a:sym typeface="Calibri"/>
              </a:rPr>
              <a:t>2500 documents </a:t>
            </a:r>
            <a:r>
              <a:rPr lang="es-419" sz="1600">
                <a:solidFill>
                  <a:schemeClr val="dk1"/>
                </a:solidFill>
                <a:latin typeface="Calibri"/>
                <a:ea typeface="Calibri"/>
                <a:cs typeface="Calibri"/>
                <a:sym typeface="Calibri"/>
              </a:rPr>
              <a:t>about the condition and evolution of patients</a:t>
            </a:r>
            <a:br>
              <a:rPr lang="es-419" sz="1600">
                <a:solidFill>
                  <a:schemeClr val="dk1"/>
                </a:solidFill>
                <a:latin typeface="Calibri"/>
                <a:ea typeface="Calibri"/>
                <a:cs typeface="Calibri"/>
                <a:sym typeface="Calibri"/>
              </a:rPr>
            </a:br>
            <a:r>
              <a:rPr lang="es-419" sz="1600">
                <a:solidFill>
                  <a:schemeClr val="dk1"/>
                </a:solidFill>
                <a:latin typeface="Calibri"/>
                <a:ea typeface="Calibri"/>
                <a:cs typeface="Calibri"/>
                <a:sym typeface="Calibri"/>
              </a:rPr>
              <a:t> suffering from diverse problems: COVID-19, oncology problems, cardiology problems, urology and many other different medical areas.</a:t>
            </a:r>
            <a:endParaRPr sz="1600">
              <a:solidFill>
                <a:schemeClr val="dk1"/>
              </a:solidFill>
              <a:latin typeface="Calibri"/>
              <a:ea typeface="Calibri"/>
              <a:cs typeface="Calibri"/>
              <a:sym typeface="Calibri"/>
            </a:endParaRPr>
          </a:p>
          <a:p>
            <a:pPr indent="0" lvl="0" marL="0" rtl="0" algn="l">
              <a:lnSpc>
                <a:spcPct val="115000"/>
              </a:lnSpc>
              <a:spcBef>
                <a:spcPts val="500"/>
              </a:spcBef>
              <a:spcAft>
                <a:spcPts val="0"/>
              </a:spcAft>
              <a:buNone/>
            </a:pPr>
            <a:r>
              <a:t/>
            </a:r>
            <a:endParaRPr sz="700">
              <a:solidFill>
                <a:schemeClr val="dk1"/>
              </a:solidFill>
              <a:latin typeface="Calibri"/>
              <a:ea typeface="Calibri"/>
              <a:cs typeface="Calibri"/>
              <a:sym typeface="Calibri"/>
            </a:endParaRPr>
          </a:p>
          <a:p>
            <a:pPr indent="0" lvl="0" marL="0" rtl="0" algn="l">
              <a:lnSpc>
                <a:spcPct val="115000"/>
              </a:lnSpc>
              <a:spcBef>
                <a:spcPts val="500"/>
              </a:spcBef>
              <a:spcAft>
                <a:spcPts val="0"/>
              </a:spcAft>
              <a:buNone/>
            </a:pPr>
            <a:r>
              <a:rPr b="1" lang="es-419" sz="1600">
                <a:solidFill>
                  <a:schemeClr val="dk1"/>
                </a:solidFill>
                <a:latin typeface="Calibri"/>
                <a:ea typeface="Calibri"/>
                <a:cs typeface="Calibri"/>
                <a:sym typeface="Calibri"/>
              </a:rPr>
              <a:t>Goal:</a:t>
            </a:r>
            <a:r>
              <a:rPr lang="es-419" sz="1600">
                <a:solidFill>
                  <a:schemeClr val="dk1"/>
                </a:solidFill>
                <a:latin typeface="Calibri"/>
                <a:ea typeface="Calibri"/>
                <a:cs typeface="Calibri"/>
                <a:sym typeface="Calibri"/>
              </a:rPr>
              <a:t> I am an oncology doctor and I want to study just the ones about oncology.</a:t>
            </a:r>
            <a:endParaRPr sz="1600">
              <a:solidFill>
                <a:schemeClr val="dk1"/>
              </a:solidFill>
              <a:latin typeface="Calibri"/>
              <a:ea typeface="Calibri"/>
              <a:cs typeface="Calibri"/>
              <a:sym typeface="Calibri"/>
            </a:endParaRPr>
          </a:p>
          <a:p>
            <a:pPr indent="0" lvl="0" marL="0" rtl="0" algn="l">
              <a:lnSpc>
                <a:spcPct val="115000"/>
              </a:lnSpc>
              <a:spcBef>
                <a:spcPts val="500"/>
              </a:spcBef>
              <a:spcAft>
                <a:spcPts val="0"/>
              </a:spcAft>
              <a:buNone/>
            </a:pPr>
            <a:r>
              <a:rPr lang="es-419" sz="1600">
                <a:solidFill>
                  <a:schemeClr val="dk1"/>
                </a:solidFill>
                <a:latin typeface="Calibri"/>
                <a:ea typeface="Calibri"/>
                <a:cs typeface="Calibri"/>
                <a:sym typeface="Calibri"/>
              </a:rPr>
              <a:t>Obviously, I do not want to read the 2500 documents before starting to study them...</a:t>
            </a:r>
            <a:endParaRPr sz="1600">
              <a:solidFill>
                <a:schemeClr val="dk1"/>
              </a:solidFill>
              <a:latin typeface="Calibri"/>
              <a:ea typeface="Calibri"/>
              <a:cs typeface="Calibri"/>
              <a:sym typeface="Calibri"/>
            </a:endParaRPr>
          </a:p>
          <a:p>
            <a:pPr indent="0" lvl="0" marL="0" rtl="0" algn="l">
              <a:lnSpc>
                <a:spcPct val="115000"/>
              </a:lnSpc>
              <a:spcBef>
                <a:spcPts val="500"/>
              </a:spcBef>
              <a:spcAft>
                <a:spcPts val="500"/>
              </a:spcAft>
              <a:buNone/>
            </a:pPr>
            <a:r>
              <a:t/>
            </a:r>
            <a:endParaRPr sz="1600">
              <a:solidFill>
                <a:schemeClr val="dk1"/>
              </a:solidFill>
              <a:latin typeface="Calibri"/>
              <a:ea typeface="Calibri"/>
              <a:cs typeface="Calibri"/>
              <a:sym typeface="Calibri"/>
            </a:endParaRPr>
          </a:p>
        </p:txBody>
      </p:sp>
      <p:sp>
        <p:nvSpPr>
          <p:cNvPr id="373" name="Google Shape;373;p40"/>
          <p:cNvSpPr txBox="1"/>
          <p:nvPr/>
        </p:nvSpPr>
        <p:spPr>
          <a:xfrm>
            <a:off x="146125" y="192050"/>
            <a:ext cx="8997900" cy="363300"/>
          </a:xfrm>
          <a:prstGeom prst="rect">
            <a:avLst/>
          </a:prstGeom>
          <a:noFill/>
          <a:ln>
            <a:noFill/>
          </a:ln>
        </p:spPr>
        <p:txBody>
          <a:bodyPr anchorCtr="0" anchor="t" bIns="34275" lIns="68575" spcFirstLastPara="1" rIns="68575" wrap="square" tIns="34275">
            <a:noAutofit/>
          </a:bodyPr>
          <a:lstStyle/>
          <a:p>
            <a:pPr indent="0" lvl="0" marL="0" rtl="0" algn="l">
              <a:lnSpc>
                <a:spcPct val="90000"/>
              </a:lnSpc>
              <a:spcBef>
                <a:spcPts val="0"/>
              </a:spcBef>
              <a:spcAft>
                <a:spcPts val="0"/>
              </a:spcAft>
              <a:buNone/>
            </a:pPr>
            <a:r>
              <a:rPr b="1" lang="es-419" sz="2200">
                <a:solidFill>
                  <a:srgbClr val="124484"/>
                </a:solidFill>
                <a:latin typeface="Calibri"/>
                <a:ea typeface="Calibri"/>
                <a:cs typeface="Calibri"/>
                <a:sym typeface="Calibri"/>
              </a:rPr>
              <a:t>Problem</a:t>
            </a:r>
            <a:endParaRPr b="1" sz="2200">
              <a:solidFill>
                <a:srgbClr val="124484"/>
              </a:solidFill>
              <a:latin typeface="Calibri"/>
              <a:ea typeface="Calibri"/>
              <a:cs typeface="Calibri"/>
              <a:sym typeface="Calibri"/>
            </a:endParaRPr>
          </a:p>
          <a:p>
            <a:pPr indent="0" lvl="0" marL="0" rtl="0" algn="l">
              <a:lnSpc>
                <a:spcPct val="90000"/>
              </a:lnSpc>
              <a:spcBef>
                <a:spcPts val="0"/>
              </a:spcBef>
              <a:spcAft>
                <a:spcPts val="0"/>
              </a:spcAft>
              <a:buNone/>
            </a:pPr>
            <a:r>
              <a:t/>
            </a:r>
            <a:endParaRPr b="1" sz="1500">
              <a:solidFill>
                <a:srgbClr val="124484"/>
              </a:solidFill>
              <a:latin typeface="Calibri"/>
              <a:ea typeface="Calibri"/>
              <a:cs typeface="Calibri"/>
              <a:sym typeface="Calibri"/>
            </a:endParaRPr>
          </a:p>
        </p:txBody>
      </p:sp>
      <p:pic>
        <p:nvPicPr>
          <p:cNvPr id="374" name="Google Shape;374;p40"/>
          <p:cNvPicPr preferRelativeResize="0"/>
          <p:nvPr/>
        </p:nvPicPr>
        <p:blipFill>
          <a:blip r:embed="rId3">
            <a:alphaModFix/>
          </a:blip>
          <a:stretch>
            <a:fillRect/>
          </a:stretch>
        </p:blipFill>
        <p:spPr>
          <a:xfrm>
            <a:off x="2349212" y="2967875"/>
            <a:ext cx="867950" cy="867950"/>
          </a:xfrm>
          <a:prstGeom prst="rect">
            <a:avLst/>
          </a:prstGeom>
          <a:noFill/>
          <a:ln>
            <a:noFill/>
          </a:ln>
        </p:spPr>
      </p:pic>
      <p:pic>
        <p:nvPicPr>
          <p:cNvPr id="375" name="Google Shape;375;p40"/>
          <p:cNvPicPr preferRelativeResize="0"/>
          <p:nvPr/>
        </p:nvPicPr>
        <p:blipFill>
          <a:blip r:embed="rId4">
            <a:alphaModFix/>
          </a:blip>
          <a:stretch>
            <a:fillRect/>
          </a:stretch>
        </p:blipFill>
        <p:spPr>
          <a:xfrm>
            <a:off x="6230087" y="3084525"/>
            <a:ext cx="634650" cy="634650"/>
          </a:xfrm>
          <a:prstGeom prst="rect">
            <a:avLst/>
          </a:prstGeom>
          <a:noFill/>
          <a:ln>
            <a:noFill/>
          </a:ln>
        </p:spPr>
      </p:pic>
      <p:pic>
        <p:nvPicPr>
          <p:cNvPr id="376" name="Google Shape;376;p40"/>
          <p:cNvPicPr preferRelativeResize="0"/>
          <p:nvPr/>
        </p:nvPicPr>
        <p:blipFill>
          <a:blip r:embed="rId5">
            <a:alphaModFix/>
          </a:blip>
          <a:stretch>
            <a:fillRect/>
          </a:stretch>
        </p:blipFill>
        <p:spPr>
          <a:xfrm>
            <a:off x="4571137" y="3000175"/>
            <a:ext cx="803350" cy="803350"/>
          </a:xfrm>
          <a:prstGeom prst="rect">
            <a:avLst/>
          </a:prstGeom>
          <a:noFill/>
          <a:ln>
            <a:noFill/>
          </a:ln>
        </p:spPr>
      </p:pic>
      <p:cxnSp>
        <p:nvCxnSpPr>
          <p:cNvPr id="377" name="Google Shape;377;p40"/>
          <p:cNvCxnSpPr>
            <a:stCxn id="374" idx="3"/>
            <a:endCxn id="376" idx="1"/>
          </p:cNvCxnSpPr>
          <p:nvPr/>
        </p:nvCxnSpPr>
        <p:spPr>
          <a:xfrm>
            <a:off x="3217163" y="3401850"/>
            <a:ext cx="1353900" cy="0"/>
          </a:xfrm>
          <a:prstGeom prst="straightConnector1">
            <a:avLst/>
          </a:prstGeom>
          <a:noFill/>
          <a:ln cap="flat" cmpd="sng" w="19050">
            <a:solidFill>
              <a:srgbClr val="000000"/>
            </a:solidFill>
            <a:prstDash val="solid"/>
            <a:round/>
            <a:headEnd len="med" w="med" type="none"/>
            <a:tailEnd len="med" w="med" type="triangle"/>
          </a:ln>
        </p:spPr>
      </p:cxnSp>
      <p:sp>
        <p:nvSpPr>
          <p:cNvPr id="378" name="Google Shape;378;p40"/>
          <p:cNvSpPr txBox="1"/>
          <p:nvPr/>
        </p:nvSpPr>
        <p:spPr>
          <a:xfrm>
            <a:off x="5374488" y="3186300"/>
            <a:ext cx="12270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600">
                <a:latin typeface="Calibri"/>
                <a:ea typeface="Calibri"/>
                <a:cs typeface="Calibri"/>
                <a:sym typeface="Calibri"/>
              </a:rPr>
              <a:t>Oncology</a:t>
            </a:r>
            <a:endParaRPr sz="1600">
              <a:latin typeface="Calibri"/>
              <a:ea typeface="Calibri"/>
              <a:cs typeface="Calibri"/>
              <a:sym typeface="Calibri"/>
            </a:endParaRPr>
          </a:p>
        </p:txBody>
      </p:sp>
      <p:sp>
        <p:nvSpPr>
          <p:cNvPr id="379" name="Google Shape;379;p40"/>
          <p:cNvSpPr txBox="1"/>
          <p:nvPr/>
        </p:nvSpPr>
        <p:spPr>
          <a:xfrm>
            <a:off x="2676750" y="3617400"/>
            <a:ext cx="696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a:latin typeface="Calibri"/>
                <a:ea typeface="Calibri"/>
                <a:cs typeface="Calibri"/>
                <a:sym typeface="Calibri"/>
              </a:rPr>
              <a:t>2500</a:t>
            </a:r>
            <a:endParaRPr>
              <a:latin typeface="Calibri"/>
              <a:ea typeface="Calibri"/>
              <a:cs typeface="Calibri"/>
              <a:sym typeface="Calibri"/>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p41"/>
          <p:cNvSpPr txBox="1"/>
          <p:nvPr/>
        </p:nvSpPr>
        <p:spPr>
          <a:xfrm>
            <a:off x="600700" y="800925"/>
            <a:ext cx="7905900" cy="4813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s-419" sz="1600">
                <a:solidFill>
                  <a:schemeClr val="dk1"/>
                </a:solidFill>
                <a:latin typeface="Calibri"/>
                <a:ea typeface="Calibri"/>
                <a:cs typeface="Calibri"/>
                <a:sym typeface="Calibri"/>
              </a:rPr>
              <a:t>I have </a:t>
            </a:r>
            <a:r>
              <a:rPr b="1" lang="es-419" sz="1600">
                <a:solidFill>
                  <a:schemeClr val="dk1"/>
                </a:solidFill>
                <a:latin typeface="Calibri"/>
                <a:ea typeface="Calibri"/>
                <a:cs typeface="Calibri"/>
                <a:sym typeface="Calibri"/>
              </a:rPr>
              <a:t>2500 documents </a:t>
            </a:r>
            <a:r>
              <a:rPr lang="es-419" sz="1600">
                <a:solidFill>
                  <a:schemeClr val="dk1"/>
                </a:solidFill>
                <a:latin typeface="Calibri"/>
                <a:ea typeface="Calibri"/>
                <a:cs typeface="Calibri"/>
                <a:sym typeface="Calibri"/>
              </a:rPr>
              <a:t>about the condition and evolution of patients </a:t>
            </a:r>
            <a:br>
              <a:rPr lang="es-419" sz="1600">
                <a:solidFill>
                  <a:schemeClr val="dk1"/>
                </a:solidFill>
                <a:latin typeface="Calibri"/>
                <a:ea typeface="Calibri"/>
                <a:cs typeface="Calibri"/>
                <a:sym typeface="Calibri"/>
              </a:rPr>
            </a:br>
            <a:r>
              <a:rPr lang="es-419" sz="1600">
                <a:solidFill>
                  <a:schemeClr val="dk1"/>
                </a:solidFill>
                <a:latin typeface="Calibri"/>
                <a:ea typeface="Calibri"/>
                <a:cs typeface="Calibri"/>
                <a:sym typeface="Calibri"/>
              </a:rPr>
              <a:t>suffering from diverse problems: COVID-19, oncology problems, cardiology problems, urology and many other different medical areas.</a:t>
            </a:r>
            <a:endParaRPr sz="1600">
              <a:solidFill>
                <a:schemeClr val="dk1"/>
              </a:solidFill>
              <a:latin typeface="Calibri"/>
              <a:ea typeface="Calibri"/>
              <a:cs typeface="Calibri"/>
              <a:sym typeface="Calibri"/>
            </a:endParaRPr>
          </a:p>
          <a:p>
            <a:pPr indent="0" lvl="0" marL="0" rtl="0" algn="l">
              <a:lnSpc>
                <a:spcPct val="115000"/>
              </a:lnSpc>
              <a:spcBef>
                <a:spcPts val="500"/>
              </a:spcBef>
              <a:spcAft>
                <a:spcPts val="0"/>
              </a:spcAft>
              <a:buNone/>
            </a:pPr>
            <a:r>
              <a:t/>
            </a:r>
            <a:endParaRPr sz="700">
              <a:solidFill>
                <a:schemeClr val="dk1"/>
              </a:solidFill>
              <a:latin typeface="Calibri"/>
              <a:ea typeface="Calibri"/>
              <a:cs typeface="Calibri"/>
              <a:sym typeface="Calibri"/>
            </a:endParaRPr>
          </a:p>
          <a:p>
            <a:pPr indent="0" lvl="0" marL="0" rtl="0" algn="l">
              <a:lnSpc>
                <a:spcPct val="115000"/>
              </a:lnSpc>
              <a:spcBef>
                <a:spcPts val="500"/>
              </a:spcBef>
              <a:spcAft>
                <a:spcPts val="0"/>
              </a:spcAft>
              <a:buNone/>
            </a:pPr>
            <a:r>
              <a:rPr b="1" lang="es-419" sz="1600">
                <a:solidFill>
                  <a:schemeClr val="dk1"/>
                </a:solidFill>
                <a:latin typeface="Calibri"/>
                <a:ea typeface="Calibri"/>
                <a:cs typeface="Calibri"/>
                <a:sym typeface="Calibri"/>
              </a:rPr>
              <a:t>Goal:</a:t>
            </a:r>
            <a:r>
              <a:rPr lang="es-419" sz="1600">
                <a:solidFill>
                  <a:schemeClr val="dk1"/>
                </a:solidFill>
                <a:latin typeface="Calibri"/>
                <a:ea typeface="Calibri"/>
                <a:cs typeface="Calibri"/>
                <a:sym typeface="Calibri"/>
              </a:rPr>
              <a:t> </a:t>
            </a:r>
            <a:r>
              <a:rPr lang="es-419" sz="1600">
                <a:solidFill>
                  <a:schemeClr val="dk1"/>
                </a:solidFill>
                <a:latin typeface="Calibri"/>
                <a:ea typeface="Calibri"/>
                <a:cs typeface="Calibri"/>
                <a:sym typeface="Calibri"/>
              </a:rPr>
              <a:t>I am an oncology doctor and I want to study just the ones about oncology.</a:t>
            </a:r>
            <a:endParaRPr sz="1600">
              <a:solidFill>
                <a:schemeClr val="dk1"/>
              </a:solidFill>
              <a:latin typeface="Calibri"/>
              <a:ea typeface="Calibri"/>
              <a:cs typeface="Calibri"/>
              <a:sym typeface="Calibri"/>
            </a:endParaRPr>
          </a:p>
          <a:p>
            <a:pPr indent="0" lvl="0" marL="0" rtl="0" algn="l">
              <a:lnSpc>
                <a:spcPct val="115000"/>
              </a:lnSpc>
              <a:spcBef>
                <a:spcPts val="500"/>
              </a:spcBef>
              <a:spcAft>
                <a:spcPts val="0"/>
              </a:spcAft>
              <a:buNone/>
            </a:pPr>
            <a:r>
              <a:rPr lang="es-419" sz="1600">
                <a:solidFill>
                  <a:schemeClr val="dk1"/>
                </a:solidFill>
                <a:latin typeface="Calibri"/>
                <a:ea typeface="Calibri"/>
                <a:cs typeface="Calibri"/>
                <a:sym typeface="Calibri"/>
              </a:rPr>
              <a:t>Obviously, I do not want to read the 2500 documents before starting to study them...</a:t>
            </a:r>
            <a:endParaRPr sz="1600">
              <a:solidFill>
                <a:schemeClr val="dk1"/>
              </a:solidFill>
              <a:latin typeface="Calibri"/>
              <a:ea typeface="Calibri"/>
              <a:cs typeface="Calibri"/>
              <a:sym typeface="Calibri"/>
            </a:endParaRPr>
          </a:p>
          <a:p>
            <a:pPr indent="0" lvl="0" marL="0" rtl="0" algn="l">
              <a:lnSpc>
                <a:spcPct val="115000"/>
              </a:lnSpc>
              <a:spcBef>
                <a:spcPts val="500"/>
              </a:spcBef>
              <a:spcAft>
                <a:spcPts val="0"/>
              </a:spcAft>
              <a:buNone/>
            </a:pPr>
            <a:r>
              <a:t/>
            </a:r>
            <a:endParaRPr sz="1600">
              <a:solidFill>
                <a:schemeClr val="dk1"/>
              </a:solidFill>
              <a:latin typeface="Calibri"/>
              <a:ea typeface="Calibri"/>
              <a:cs typeface="Calibri"/>
              <a:sym typeface="Calibri"/>
            </a:endParaRPr>
          </a:p>
          <a:p>
            <a:pPr indent="0" lvl="0" marL="0" rtl="0" algn="l">
              <a:lnSpc>
                <a:spcPct val="115000"/>
              </a:lnSpc>
              <a:spcBef>
                <a:spcPts val="500"/>
              </a:spcBef>
              <a:spcAft>
                <a:spcPts val="0"/>
              </a:spcAft>
              <a:buNone/>
            </a:pPr>
            <a:r>
              <a:rPr b="1" lang="es-419" sz="1600">
                <a:solidFill>
                  <a:schemeClr val="dk1"/>
                </a:solidFill>
                <a:latin typeface="Calibri"/>
                <a:ea typeface="Calibri"/>
                <a:cs typeface="Calibri"/>
                <a:sym typeface="Calibri"/>
              </a:rPr>
              <a:t>I know: </a:t>
            </a:r>
            <a:endParaRPr b="1" sz="1600">
              <a:solidFill>
                <a:schemeClr val="dk1"/>
              </a:solidFill>
              <a:latin typeface="Calibri"/>
              <a:ea typeface="Calibri"/>
              <a:cs typeface="Calibri"/>
              <a:sym typeface="Calibri"/>
            </a:endParaRPr>
          </a:p>
          <a:p>
            <a:pPr indent="-330200" lvl="0" marL="457200" rtl="0" algn="l">
              <a:lnSpc>
                <a:spcPct val="115000"/>
              </a:lnSpc>
              <a:spcBef>
                <a:spcPts val="500"/>
              </a:spcBef>
              <a:spcAft>
                <a:spcPts val="0"/>
              </a:spcAft>
              <a:buClr>
                <a:schemeClr val="dk1"/>
              </a:buClr>
              <a:buSzPts val="1600"/>
              <a:buFont typeface="Calibri"/>
              <a:buChar char="●"/>
            </a:pPr>
            <a:r>
              <a:rPr lang="es-419" sz="1600">
                <a:solidFill>
                  <a:schemeClr val="dk1"/>
                </a:solidFill>
                <a:latin typeface="Calibri"/>
                <a:ea typeface="Calibri"/>
                <a:cs typeface="Calibri"/>
                <a:sym typeface="Calibri"/>
              </a:rPr>
              <a:t>There are </a:t>
            </a:r>
            <a:r>
              <a:rPr b="1" lang="es-419" sz="1600">
                <a:solidFill>
                  <a:schemeClr val="dk1"/>
                </a:solidFill>
                <a:latin typeface="Calibri"/>
                <a:ea typeface="Calibri"/>
                <a:cs typeface="Calibri"/>
                <a:sym typeface="Calibri"/>
              </a:rPr>
              <a:t>some</a:t>
            </a:r>
            <a:r>
              <a:rPr lang="es-419" sz="1600">
                <a:solidFill>
                  <a:schemeClr val="dk1"/>
                </a:solidFill>
                <a:latin typeface="Calibri"/>
                <a:ea typeface="Calibri"/>
                <a:cs typeface="Calibri"/>
                <a:sym typeface="Calibri"/>
              </a:rPr>
              <a:t> documents </a:t>
            </a:r>
            <a:br>
              <a:rPr lang="es-419" sz="1600">
                <a:solidFill>
                  <a:schemeClr val="dk1"/>
                </a:solidFill>
                <a:latin typeface="Calibri"/>
                <a:ea typeface="Calibri"/>
                <a:cs typeface="Calibri"/>
                <a:sym typeface="Calibri"/>
              </a:rPr>
            </a:br>
            <a:r>
              <a:rPr lang="es-419" sz="1600">
                <a:solidFill>
                  <a:schemeClr val="dk1"/>
                </a:solidFill>
                <a:latin typeface="Calibri"/>
                <a:ea typeface="Calibri"/>
                <a:cs typeface="Calibri"/>
                <a:sym typeface="Calibri"/>
              </a:rPr>
              <a:t>that talk about </a:t>
            </a:r>
            <a:r>
              <a:rPr b="1" lang="es-419" sz="1600">
                <a:solidFill>
                  <a:schemeClr val="dk1"/>
                </a:solidFill>
                <a:latin typeface="Calibri"/>
                <a:ea typeface="Calibri"/>
                <a:cs typeface="Calibri"/>
                <a:sym typeface="Calibri"/>
              </a:rPr>
              <a:t>oncology</a:t>
            </a:r>
            <a:r>
              <a:rPr lang="es-419" sz="1600">
                <a:solidFill>
                  <a:schemeClr val="dk1"/>
                </a:solidFill>
                <a:latin typeface="Calibri"/>
                <a:ea typeface="Calibri"/>
                <a:cs typeface="Calibri"/>
                <a:sym typeface="Calibri"/>
              </a:rPr>
              <a:t>.</a:t>
            </a:r>
            <a:endParaRPr sz="1600">
              <a:solidFill>
                <a:schemeClr val="dk1"/>
              </a:solidFill>
              <a:latin typeface="Calibri"/>
              <a:ea typeface="Calibri"/>
              <a:cs typeface="Calibri"/>
              <a:sym typeface="Calibri"/>
            </a:endParaRPr>
          </a:p>
          <a:p>
            <a:pPr indent="-330200" lvl="0" marL="457200" rtl="0" algn="l">
              <a:lnSpc>
                <a:spcPct val="115000"/>
              </a:lnSpc>
              <a:spcBef>
                <a:spcPts val="0"/>
              </a:spcBef>
              <a:spcAft>
                <a:spcPts val="0"/>
              </a:spcAft>
              <a:buClr>
                <a:schemeClr val="dk1"/>
              </a:buClr>
              <a:buSzPts val="1600"/>
              <a:buFont typeface="Calibri"/>
              <a:buChar char="●"/>
            </a:pPr>
            <a:r>
              <a:rPr lang="es-419" sz="1600">
                <a:solidFill>
                  <a:schemeClr val="dk1"/>
                </a:solidFill>
                <a:latin typeface="Calibri"/>
                <a:ea typeface="Calibri"/>
                <a:cs typeface="Calibri"/>
                <a:sym typeface="Calibri"/>
              </a:rPr>
              <a:t>All documents are from </a:t>
            </a:r>
            <a:r>
              <a:rPr b="1" lang="es-419" sz="1600">
                <a:solidFill>
                  <a:schemeClr val="dk1"/>
                </a:solidFill>
                <a:latin typeface="Calibri"/>
                <a:ea typeface="Calibri"/>
                <a:cs typeface="Calibri"/>
                <a:sym typeface="Calibri"/>
              </a:rPr>
              <a:t>Spanish-</a:t>
            </a:r>
            <a:br>
              <a:rPr b="1" lang="es-419" sz="1600">
                <a:solidFill>
                  <a:schemeClr val="dk1"/>
                </a:solidFill>
                <a:latin typeface="Calibri"/>
                <a:ea typeface="Calibri"/>
                <a:cs typeface="Calibri"/>
                <a:sym typeface="Calibri"/>
              </a:rPr>
            </a:br>
            <a:r>
              <a:rPr b="1" lang="es-419" sz="1600">
                <a:solidFill>
                  <a:schemeClr val="dk1"/>
                </a:solidFill>
                <a:latin typeface="Calibri"/>
                <a:ea typeface="Calibri"/>
                <a:cs typeface="Calibri"/>
                <a:sym typeface="Calibri"/>
              </a:rPr>
              <a:t>speaking countries</a:t>
            </a:r>
            <a:endParaRPr b="1" sz="1600">
              <a:solidFill>
                <a:schemeClr val="dk1"/>
              </a:solidFill>
              <a:latin typeface="Calibri"/>
              <a:ea typeface="Calibri"/>
              <a:cs typeface="Calibri"/>
              <a:sym typeface="Calibri"/>
            </a:endParaRPr>
          </a:p>
          <a:p>
            <a:pPr indent="0" lvl="0" marL="0" rtl="0" algn="l">
              <a:lnSpc>
                <a:spcPct val="115000"/>
              </a:lnSpc>
              <a:spcBef>
                <a:spcPts val="500"/>
              </a:spcBef>
              <a:spcAft>
                <a:spcPts val="0"/>
              </a:spcAft>
              <a:buNone/>
            </a:pPr>
            <a:r>
              <a:t/>
            </a:r>
            <a:endParaRPr sz="1600">
              <a:solidFill>
                <a:schemeClr val="dk1"/>
              </a:solidFill>
              <a:latin typeface="Calibri"/>
              <a:ea typeface="Calibri"/>
              <a:cs typeface="Calibri"/>
              <a:sym typeface="Calibri"/>
            </a:endParaRPr>
          </a:p>
          <a:p>
            <a:pPr indent="0" lvl="0" marL="0" rtl="0" algn="l">
              <a:lnSpc>
                <a:spcPct val="115000"/>
              </a:lnSpc>
              <a:spcBef>
                <a:spcPts val="500"/>
              </a:spcBef>
              <a:spcAft>
                <a:spcPts val="0"/>
              </a:spcAft>
              <a:buNone/>
            </a:pPr>
            <a:r>
              <a:rPr lang="es-419" sz="1600">
                <a:solidFill>
                  <a:schemeClr val="dk1"/>
                </a:solidFill>
                <a:latin typeface="Calibri"/>
                <a:ea typeface="Calibri"/>
                <a:cs typeface="Calibri"/>
                <a:sym typeface="Calibri"/>
              </a:rPr>
              <a:t> </a:t>
            </a:r>
            <a:endParaRPr sz="1600">
              <a:solidFill>
                <a:schemeClr val="dk1"/>
              </a:solidFill>
              <a:latin typeface="Calibri"/>
              <a:ea typeface="Calibri"/>
              <a:cs typeface="Calibri"/>
              <a:sym typeface="Calibri"/>
            </a:endParaRPr>
          </a:p>
          <a:p>
            <a:pPr indent="0" lvl="0" marL="0" rtl="0" algn="l">
              <a:lnSpc>
                <a:spcPct val="115000"/>
              </a:lnSpc>
              <a:spcBef>
                <a:spcPts val="500"/>
              </a:spcBef>
              <a:spcAft>
                <a:spcPts val="500"/>
              </a:spcAft>
              <a:buNone/>
            </a:pPr>
            <a:r>
              <a:t/>
            </a:r>
            <a:endParaRPr sz="1600">
              <a:solidFill>
                <a:schemeClr val="dk1"/>
              </a:solidFill>
              <a:latin typeface="Calibri"/>
              <a:ea typeface="Calibri"/>
              <a:cs typeface="Calibri"/>
              <a:sym typeface="Calibri"/>
            </a:endParaRPr>
          </a:p>
        </p:txBody>
      </p:sp>
      <p:sp>
        <p:nvSpPr>
          <p:cNvPr id="385" name="Google Shape;385;p41"/>
          <p:cNvSpPr txBox="1"/>
          <p:nvPr/>
        </p:nvSpPr>
        <p:spPr>
          <a:xfrm>
            <a:off x="146125" y="192050"/>
            <a:ext cx="8997900" cy="363300"/>
          </a:xfrm>
          <a:prstGeom prst="rect">
            <a:avLst/>
          </a:prstGeom>
          <a:noFill/>
          <a:ln>
            <a:noFill/>
          </a:ln>
        </p:spPr>
        <p:txBody>
          <a:bodyPr anchorCtr="0" anchor="t" bIns="34275" lIns="68575" spcFirstLastPara="1" rIns="68575" wrap="square" tIns="34275">
            <a:noAutofit/>
          </a:bodyPr>
          <a:lstStyle/>
          <a:p>
            <a:pPr indent="0" lvl="0" marL="0" rtl="0" algn="l">
              <a:lnSpc>
                <a:spcPct val="90000"/>
              </a:lnSpc>
              <a:spcBef>
                <a:spcPts val="0"/>
              </a:spcBef>
              <a:spcAft>
                <a:spcPts val="0"/>
              </a:spcAft>
              <a:buNone/>
            </a:pPr>
            <a:r>
              <a:rPr b="1" lang="es-419" sz="2200">
                <a:solidFill>
                  <a:srgbClr val="124484"/>
                </a:solidFill>
                <a:latin typeface="Calibri"/>
                <a:ea typeface="Calibri"/>
                <a:cs typeface="Calibri"/>
                <a:sym typeface="Calibri"/>
              </a:rPr>
              <a:t>Problem</a:t>
            </a:r>
            <a:endParaRPr b="1" sz="2200">
              <a:solidFill>
                <a:srgbClr val="124484"/>
              </a:solidFill>
              <a:latin typeface="Calibri"/>
              <a:ea typeface="Calibri"/>
              <a:cs typeface="Calibri"/>
              <a:sym typeface="Calibri"/>
            </a:endParaRPr>
          </a:p>
          <a:p>
            <a:pPr indent="0" lvl="0" marL="0" rtl="0" algn="l">
              <a:lnSpc>
                <a:spcPct val="90000"/>
              </a:lnSpc>
              <a:spcBef>
                <a:spcPts val="0"/>
              </a:spcBef>
              <a:spcAft>
                <a:spcPts val="0"/>
              </a:spcAft>
              <a:buNone/>
            </a:pPr>
            <a:r>
              <a:t/>
            </a:r>
            <a:endParaRPr b="1" sz="1500">
              <a:solidFill>
                <a:srgbClr val="124484"/>
              </a:solidFill>
              <a:latin typeface="Calibri"/>
              <a:ea typeface="Calibri"/>
              <a:cs typeface="Calibri"/>
              <a:sym typeface="Calibri"/>
            </a:endParaRPr>
          </a:p>
        </p:txBody>
      </p:sp>
      <p:sp>
        <p:nvSpPr>
          <p:cNvPr id="386" name="Google Shape;386;p41"/>
          <p:cNvSpPr txBox="1"/>
          <p:nvPr/>
        </p:nvSpPr>
        <p:spPr>
          <a:xfrm>
            <a:off x="4336250" y="2908825"/>
            <a:ext cx="4436100" cy="2194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s-419" sz="1600">
                <a:solidFill>
                  <a:schemeClr val="dk1"/>
                </a:solidFill>
                <a:latin typeface="Calibri"/>
                <a:ea typeface="Calibri"/>
                <a:cs typeface="Calibri"/>
                <a:sym typeface="Calibri"/>
              </a:rPr>
              <a:t>I do not know:</a:t>
            </a:r>
            <a:endParaRPr b="1" sz="1600">
              <a:solidFill>
                <a:schemeClr val="dk1"/>
              </a:solidFill>
              <a:latin typeface="Calibri"/>
              <a:ea typeface="Calibri"/>
              <a:cs typeface="Calibri"/>
              <a:sym typeface="Calibri"/>
            </a:endParaRPr>
          </a:p>
          <a:p>
            <a:pPr indent="-330200" lvl="0" marL="457200" rtl="0" algn="l">
              <a:lnSpc>
                <a:spcPct val="115000"/>
              </a:lnSpc>
              <a:spcBef>
                <a:spcPts val="500"/>
              </a:spcBef>
              <a:spcAft>
                <a:spcPts val="0"/>
              </a:spcAft>
              <a:buClr>
                <a:schemeClr val="dk1"/>
              </a:buClr>
              <a:buSzPts val="1600"/>
              <a:buFont typeface="Calibri"/>
              <a:buChar char="●"/>
            </a:pPr>
            <a:r>
              <a:rPr lang="es-419" sz="1600">
                <a:solidFill>
                  <a:schemeClr val="dk1"/>
                </a:solidFill>
                <a:latin typeface="Calibri"/>
                <a:ea typeface="Calibri"/>
                <a:cs typeface="Calibri"/>
                <a:sym typeface="Calibri"/>
              </a:rPr>
              <a:t>I do not know </a:t>
            </a:r>
            <a:r>
              <a:rPr b="1" lang="es-419" sz="1600">
                <a:solidFill>
                  <a:schemeClr val="dk1"/>
                </a:solidFill>
                <a:latin typeface="Calibri"/>
                <a:ea typeface="Calibri"/>
                <a:cs typeface="Calibri"/>
                <a:sym typeface="Calibri"/>
              </a:rPr>
              <a:t>how many</a:t>
            </a:r>
            <a:r>
              <a:rPr lang="es-419" sz="1600">
                <a:solidFill>
                  <a:schemeClr val="dk1"/>
                </a:solidFill>
                <a:latin typeface="Calibri"/>
                <a:ea typeface="Calibri"/>
                <a:cs typeface="Calibri"/>
                <a:sym typeface="Calibri"/>
              </a:rPr>
              <a:t> of them are </a:t>
            </a:r>
            <a:r>
              <a:rPr b="1" lang="es-419" sz="1600">
                <a:solidFill>
                  <a:schemeClr val="dk1"/>
                </a:solidFill>
                <a:latin typeface="Calibri"/>
                <a:ea typeface="Calibri"/>
                <a:cs typeface="Calibri"/>
                <a:sym typeface="Calibri"/>
              </a:rPr>
              <a:t>about oncology.</a:t>
            </a:r>
            <a:r>
              <a:rPr lang="es-419" sz="1600">
                <a:solidFill>
                  <a:schemeClr val="dk1"/>
                </a:solidFill>
                <a:latin typeface="Calibri"/>
                <a:ea typeface="Calibri"/>
                <a:cs typeface="Calibri"/>
                <a:sym typeface="Calibri"/>
              </a:rPr>
              <a:t> </a:t>
            </a:r>
            <a:endParaRPr sz="1600">
              <a:solidFill>
                <a:schemeClr val="dk1"/>
              </a:solidFill>
              <a:latin typeface="Calibri"/>
              <a:ea typeface="Calibri"/>
              <a:cs typeface="Calibri"/>
              <a:sym typeface="Calibri"/>
            </a:endParaRPr>
          </a:p>
          <a:p>
            <a:pPr indent="-330200" lvl="0" marL="457200" rtl="0" algn="l">
              <a:lnSpc>
                <a:spcPct val="115000"/>
              </a:lnSpc>
              <a:spcBef>
                <a:spcPts val="0"/>
              </a:spcBef>
              <a:spcAft>
                <a:spcPts val="0"/>
              </a:spcAft>
              <a:buClr>
                <a:schemeClr val="dk1"/>
              </a:buClr>
              <a:buSzPts val="1600"/>
              <a:buFont typeface="Calibri"/>
              <a:buChar char="●"/>
            </a:pPr>
            <a:r>
              <a:rPr lang="es-419" sz="1600">
                <a:solidFill>
                  <a:schemeClr val="dk1"/>
                </a:solidFill>
                <a:latin typeface="Calibri"/>
                <a:ea typeface="Calibri"/>
                <a:cs typeface="Calibri"/>
                <a:sym typeface="Calibri"/>
              </a:rPr>
              <a:t>I do not know what are the </a:t>
            </a:r>
            <a:r>
              <a:rPr b="1" lang="es-419" sz="1600">
                <a:solidFill>
                  <a:schemeClr val="dk1"/>
                </a:solidFill>
                <a:latin typeface="Calibri"/>
                <a:ea typeface="Calibri"/>
                <a:cs typeface="Calibri"/>
                <a:sym typeface="Calibri"/>
              </a:rPr>
              <a:t>other medical areas</a:t>
            </a:r>
            <a:r>
              <a:rPr lang="es-419" sz="1600">
                <a:solidFill>
                  <a:schemeClr val="dk1"/>
                </a:solidFill>
                <a:latin typeface="Calibri"/>
                <a:ea typeface="Calibri"/>
                <a:cs typeface="Calibri"/>
                <a:sym typeface="Calibri"/>
              </a:rPr>
              <a:t> that I need to discard. </a:t>
            </a:r>
            <a:endParaRPr sz="1600">
              <a:solidFill>
                <a:schemeClr val="dk1"/>
              </a:solidFill>
              <a:latin typeface="Calibri"/>
              <a:ea typeface="Calibri"/>
              <a:cs typeface="Calibri"/>
              <a:sym typeface="Calibri"/>
            </a:endParaRPr>
          </a:p>
          <a:p>
            <a:pPr indent="-330200" lvl="0" marL="457200" rtl="0" algn="l">
              <a:lnSpc>
                <a:spcPct val="115000"/>
              </a:lnSpc>
              <a:spcBef>
                <a:spcPts val="0"/>
              </a:spcBef>
              <a:spcAft>
                <a:spcPts val="0"/>
              </a:spcAft>
              <a:buClr>
                <a:schemeClr val="dk1"/>
              </a:buClr>
              <a:buSzPts val="1600"/>
              <a:buFont typeface="Calibri"/>
              <a:buChar char="●"/>
            </a:pPr>
            <a:r>
              <a:rPr lang="es-419" sz="1600">
                <a:solidFill>
                  <a:schemeClr val="dk1"/>
                </a:solidFill>
                <a:latin typeface="Calibri"/>
                <a:ea typeface="Calibri"/>
                <a:cs typeface="Calibri"/>
                <a:sym typeface="Calibri"/>
              </a:rPr>
              <a:t>I do not know which </a:t>
            </a:r>
            <a:r>
              <a:rPr b="1" lang="es-419" sz="1600">
                <a:solidFill>
                  <a:schemeClr val="dk1"/>
                </a:solidFill>
                <a:latin typeface="Calibri"/>
                <a:ea typeface="Calibri"/>
                <a:cs typeface="Calibri"/>
                <a:sym typeface="Calibri"/>
              </a:rPr>
              <a:t>types of cancer</a:t>
            </a:r>
            <a:r>
              <a:rPr lang="es-419" sz="1600">
                <a:solidFill>
                  <a:schemeClr val="dk1"/>
                </a:solidFill>
                <a:latin typeface="Calibri"/>
                <a:ea typeface="Calibri"/>
                <a:cs typeface="Calibri"/>
                <a:sym typeface="Calibri"/>
              </a:rPr>
              <a:t> my clinical reports talk about</a:t>
            </a:r>
            <a:endParaRPr sz="1600">
              <a:latin typeface="Calibri"/>
              <a:ea typeface="Calibri"/>
              <a:cs typeface="Calibri"/>
              <a:sym typeface="Calibri"/>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42"/>
          <p:cNvSpPr txBox="1"/>
          <p:nvPr/>
        </p:nvSpPr>
        <p:spPr>
          <a:xfrm>
            <a:off x="600700" y="800925"/>
            <a:ext cx="7905900" cy="758700"/>
          </a:xfrm>
          <a:prstGeom prst="rect">
            <a:avLst/>
          </a:prstGeom>
          <a:noFill/>
          <a:ln>
            <a:noFill/>
          </a:ln>
        </p:spPr>
        <p:txBody>
          <a:bodyPr anchorCtr="0" anchor="t" bIns="91425" lIns="91425" spcFirstLastPara="1" rIns="91425" wrap="square" tIns="91425">
            <a:spAutoFit/>
          </a:bodyPr>
          <a:lstStyle/>
          <a:p>
            <a:pPr indent="0" lvl="0" marL="0" rtl="0" algn="l">
              <a:lnSpc>
                <a:spcPct val="106999"/>
              </a:lnSpc>
              <a:spcBef>
                <a:spcPts val="0"/>
              </a:spcBef>
              <a:spcAft>
                <a:spcPts val="0"/>
              </a:spcAft>
              <a:buNone/>
            </a:pPr>
            <a:r>
              <a:rPr b="1" lang="es-419" sz="1600">
                <a:solidFill>
                  <a:schemeClr val="dk1"/>
                </a:solidFill>
                <a:latin typeface="Calibri"/>
                <a:ea typeface="Calibri"/>
                <a:cs typeface="Calibri"/>
                <a:sym typeface="Calibri"/>
              </a:rPr>
              <a:t>Approach 1: Text classification</a:t>
            </a:r>
            <a:endParaRPr b="1" sz="1600">
              <a:solidFill>
                <a:schemeClr val="dk1"/>
              </a:solidFill>
              <a:latin typeface="Calibri"/>
              <a:ea typeface="Calibri"/>
              <a:cs typeface="Calibri"/>
              <a:sym typeface="Calibri"/>
            </a:endParaRPr>
          </a:p>
          <a:p>
            <a:pPr indent="0" lvl="0" marL="0" rtl="0" algn="l">
              <a:lnSpc>
                <a:spcPct val="106999"/>
              </a:lnSpc>
              <a:spcBef>
                <a:spcPts val="500"/>
              </a:spcBef>
              <a:spcAft>
                <a:spcPts val="500"/>
              </a:spcAft>
              <a:buNone/>
            </a:pPr>
            <a:r>
              <a:t/>
            </a:r>
            <a:endParaRPr sz="1600">
              <a:solidFill>
                <a:schemeClr val="dk1"/>
              </a:solidFill>
              <a:latin typeface="Calibri"/>
              <a:ea typeface="Calibri"/>
              <a:cs typeface="Calibri"/>
              <a:sym typeface="Calibri"/>
            </a:endParaRPr>
          </a:p>
        </p:txBody>
      </p:sp>
      <p:sp>
        <p:nvSpPr>
          <p:cNvPr id="392" name="Google Shape;392;p42"/>
          <p:cNvSpPr txBox="1"/>
          <p:nvPr/>
        </p:nvSpPr>
        <p:spPr>
          <a:xfrm>
            <a:off x="146125" y="192050"/>
            <a:ext cx="8997900" cy="363300"/>
          </a:xfrm>
          <a:prstGeom prst="rect">
            <a:avLst/>
          </a:prstGeom>
          <a:noFill/>
          <a:ln>
            <a:noFill/>
          </a:ln>
        </p:spPr>
        <p:txBody>
          <a:bodyPr anchorCtr="0" anchor="t" bIns="34275" lIns="68575" spcFirstLastPara="1" rIns="68575" wrap="square" tIns="34275">
            <a:noAutofit/>
          </a:bodyPr>
          <a:lstStyle/>
          <a:p>
            <a:pPr indent="0" lvl="0" marL="0" rtl="0" algn="l">
              <a:lnSpc>
                <a:spcPct val="90000"/>
              </a:lnSpc>
              <a:spcBef>
                <a:spcPts val="0"/>
              </a:spcBef>
              <a:spcAft>
                <a:spcPts val="0"/>
              </a:spcAft>
              <a:buNone/>
            </a:pPr>
            <a:r>
              <a:rPr b="1" lang="es-419" sz="2200">
                <a:solidFill>
                  <a:srgbClr val="124484"/>
                </a:solidFill>
                <a:latin typeface="Calibri"/>
                <a:ea typeface="Calibri"/>
                <a:cs typeface="Calibri"/>
                <a:sym typeface="Calibri"/>
              </a:rPr>
              <a:t>Approach 1: Text Classification</a:t>
            </a:r>
            <a:endParaRPr b="1" sz="2200">
              <a:solidFill>
                <a:srgbClr val="124484"/>
              </a:solidFill>
              <a:latin typeface="Calibri"/>
              <a:ea typeface="Calibri"/>
              <a:cs typeface="Calibri"/>
              <a:sym typeface="Calibri"/>
            </a:endParaRPr>
          </a:p>
          <a:p>
            <a:pPr indent="0" lvl="0" marL="0" rtl="0" algn="l">
              <a:lnSpc>
                <a:spcPct val="90000"/>
              </a:lnSpc>
              <a:spcBef>
                <a:spcPts val="0"/>
              </a:spcBef>
              <a:spcAft>
                <a:spcPts val="0"/>
              </a:spcAft>
              <a:buNone/>
            </a:pPr>
            <a:r>
              <a:t/>
            </a:r>
            <a:endParaRPr b="1" sz="1500">
              <a:solidFill>
                <a:srgbClr val="124484"/>
              </a:solidFill>
              <a:latin typeface="Calibri"/>
              <a:ea typeface="Calibri"/>
              <a:cs typeface="Calibri"/>
              <a:sym typeface="Calibri"/>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43"/>
          <p:cNvSpPr txBox="1"/>
          <p:nvPr/>
        </p:nvSpPr>
        <p:spPr>
          <a:xfrm>
            <a:off x="600700" y="800925"/>
            <a:ext cx="7905900" cy="758700"/>
          </a:xfrm>
          <a:prstGeom prst="rect">
            <a:avLst/>
          </a:prstGeom>
          <a:noFill/>
          <a:ln>
            <a:noFill/>
          </a:ln>
        </p:spPr>
        <p:txBody>
          <a:bodyPr anchorCtr="0" anchor="t" bIns="91425" lIns="91425" spcFirstLastPara="1" rIns="91425" wrap="square" tIns="91425">
            <a:spAutoFit/>
          </a:bodyPr>
          <a:lstStyle/>
          <a:p>
            <a:pPr indent="0" lvl="0" marL="0" rtl="0" algn="l">
              <a:lnSpc>
                <a:spcPct val="106999"/>
              </a:lnSpc>
              <a:spcBef>
                <a:spcPts val="0"/>
              </a:spcBef>
              <a:spcAft>
                <a:spcPts val="0"/>
              </a:spcAft>
              <a:buNone/>
            </a:pPr>
            <a:r>
              <a:rPr b="1" lang="es-419" sz="1600">
                <a:solidFill>
                  <a:schemeClr val="dk1"/>
                </a:solidFill>
                <a:latin typeface="Calibri"/>
                <a:ea typeface="Calibri"/>
                <a:cs typeface="Calibri"/>
                <a:sym typeface="Calibri"/>
              </a:rPr>
              <a:t>Approach 1: Text classification</a:t>
            </a:r>
            <a:endParaRPr b="1" sz="1600">
              <a:solidFill>
                <a:schemeClr val="dk1"/>
              </a:solidFill>
              <a:latin typeface="Calibri"/>
              <a:ea typeface="Calibri"/>
              <a:cs typeface="Calibri"/>
              <a:sym typeface="Calibri"/>
            </a:endParaRPr>
          </a:p>
          <a:p>
            <a:pPr indent="0" lvl="0" marL="0" rtl="0" algn="l">
              <a:lnSpc>
                <a:spcPct val="106999"/>
              </a:lnSpc>
              <a:spcBef>
                <a:spcPts val="500"/>
              </a:spcBef>
              <a:spcAft>
                <a:spcPts val="500"/>
              </a:spcAft>
              <a:buNone/>
            </a:pPr>
            <a:r>
              <a:rPr lang="es-419" sz="1600">
                <a:solidFill>
                  <a:schemeClr val="dk1"/>
                </a:solidFill>
                <a:latin typeface="Calibri"/>
                <a:ea typeface="Calibri"/>
                <a:cs typeface="Calibri"/>
                <a:sym typeface="Calibri"/>
              </a:rPr>
              <a:t>Similar to the Black and Red points.</a:t>
            </a:r>
            <a:endParaRPr sz="1600">
              <a:solidFill>
                <a:schemeClr val="dk1"/>
              </a:solidFill>
              <a:latin typeface="Calibri"/>
              <a:ea typeface="Calibri"/>
              <a:cs typeface="Calibri"/>
              <a:sym typeface="Calibri"/>
            </a:endParaRPr>
          </a:p>
        </p:txBody>
      </p:sp>
      <p:sp>
        <p:nvSpPr>
          <p:cNvPr id="398" name="Google Shape;398;p43"/>
          <p:cNvSpPr txBox="1"/>
          <p:nvPr/>
        </p:nvSpPr>
        <p:spPr>
          <a:xfrm>
            <a:off x="146125" y="192050"/>
            <a:ext cx="8997900" cy="363300"/>
          </a:xfrm>
          <a:prstGeom prst="rect">
            <a:avLst/>
          </a:prstGeom>
          <a:noFill/>
          <a:ln>
            <a:noFill/>
          </a:ln>
        </p:spPr>
        <p:txBody>
          <a:bodyPr anchorCtr="0" anchor="t" bIns="34275" lIns="68575" spcFirstLastPara="1" rIns="68575" wrap="square" tIns="34275">
            <a:noAutofit/>
          </a:bodyPr>
          <a:lstStyle/>
          <a:p>
            <a:pPr indent="0" lvl="0" marL="0" rtl="0" algn="l">
              <a:lnSpc>
                <a:spcPct val="90000"/>
              </a:lnSpc>
              <a:spcBef>
                <a:spcPts val="0"/>
              </a:spcBef>
              <a:spcAft>
                <a:spcPts val="0"/>
              </a:spcAft>
              <a:buNone/>
            </a:pPr>
            <a:r>
              <a:rPr b="1" lang="es-419" sz="2200">
                <a:solidFill>
                  <a:srgbClr val="124484"/>
                </a:solidFill>
                <a:latin typeface="Calibri"/>
                <a:ea typeface="Calibri"/>
                <a:cs typeface="Calibri"/>
                <a:sym typeface="Calibri"/>
              </a:rPr>
              <a:t>Approach 1: Text Classification</a:t>
            </a:r>
            <a:endParaRPr b="1" sz="2200">
              <a:solidFill>
                <a:srgbClr val="124484"/>
              </a:solidFill>
              <a:latin typeface="Calibri"/>
              <a:ea typeface="Calibri"/>
              <a:cs typeface="Calibri"/>
              <a:sym typeface="Calibri"/>
            </a:endParaRPr>
          </a:p>
          <a:p>
            <a:pPr indent="0" lvl="0" marL="0" rtl="0" algn="l">
              <a:lnSpc>
                <a:spcPct val="90000"/>
              </a:lnSpc>
              <a:spcBef>
                <a:spcPts val="0"/>
              </a:spcBef>
              <a:spcAft>
                <a:spcPts val="0"/>
              </a:spcAft>
              <a:buNone/>
            </a:pPr>
            <a:r>
              <a:t/>
            </a:r>
            <a:endParaRPr b="1" sz="1500">
              <a:solidFill>
                <a:srgbClr val="124484"/>
              </a:solidFill>
              <a:latin typeface="Calibri"/>
              <a:ea typeface="Calibri"/>
              <a:cs typeface="Calibri"/>
              <a:sym typeface="Calibri"/>
            </a:endParaRPr>
          </a:p>
        </p:txBody>
      </p:sp>
      <p:pic>
        <p:nvPicPr>
          <p:cNvPr id="399" name="Google Shape;399;p43"/>
          <p:cNvPicPr preferRelativeResize="0"/>
          <p:nvPr/>
        </p:nvPicPr>
        <p:blipFill>
          <a:blip r:embed="rId3">
            <a:alphaModFix/>
          </a:blip>
          <a:stretch>
            <a:fillRect/>
          </a:stretch>
        </p:blipFill>
        <p:spPr>
          <a:xfrm>
            <a:off x="760075" y="2796350"/>
            <a:ext cx="3576500" cy="18199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p44"/>
          <p:cNvSpPr txBox="1"/>
          <p:nvPr/>
        </p:nvSpPr>
        <p:spPr>
          <a:xfrm>
            <a:off x="600700" y="800925"/>
            <a:ext cx="7905900" cy="1613400"/>
          </a:xfrm>
          <a:prstGeom prst="rect">
            <a:avLst/>
          </a:prstGeom>
          <a:noFill/>
          <a:ln>
            <a:noFill/>
          </a:ln>
        </p:spPr>
        <p:txBody>
          <a:bodyPr anchorCtr="0" anchor="t" bIns="91425" lIns="91425" spcFirstLastPara="1" rIns="91425" wrap="square" tIns="91425">
            <a:spAutoFit/>
          </a:bodyPr>
          <a:lstStyle/>
          <a:p>
            <a:pPr indent="0" lvl="0" marL="0" rtl="0" algn="l">
              <a:lnSpc>
                <a:spcPct val="106999"/>
              </a:lnSpc>
              <a:spcBef>
                <a:spcPts val="0"/>
              </a:spcBef>
              <a:spcAft>
                <a:spcPts val="0"/>
              </a:spcAft>
              <a:buNone/>
            </a:pPr>
            <a:r>
              <a:rPr b="1" lang="es-419" sz="1600">
                <a:solidFill>
                  <a:schemeClr val="dk1"/>
                </a:solidFill>
                <a:latin typeface="Calibri"/>
                <a:ea typeface="Calibri"/>
                <a:cs typeface="Calibri"/>
                <a:sym typeface="Calibri"/>
              </a:rPr>
              <a:t>Approach 1: Text classification</a:t>
            </a:r>
            <a:endParaRPr b="1" sz="1600">
              <a:solidFill>
                <a:schemeClr val="dk1"/>
              </a:solidFill>
              <a:latin typeface="Calibri"/>
              <a:ea typeface="Calibri"/>
              <a:cs typeface="Calibri"/>
              <a:sym typeface="Calibri"/>
            </a:endParaRPr>
          </a:p>
          <a:p>
            <a:pPr indent="0" lvl="0" marL="0" rtl="0" algn="l">
              <a:lnSpc>
                <a:spcPct val="106999"/>
              </a:lnSpc>
              <a:spcBef>
                <a:spcPts val="500"/>
              </a:spcBef>
              <a:spcAft>
                <a:spcPts val="0"/>
              </a:spcAft>
              <a:buNone/>
            </a:pPr>
            <a:r>
              <a:rPr lang="es-419" sz="1600">
                <a:solidFill>
                  <a:schemeClr val="dk1"/>
                </a:solidFill>
                <a:latin typeface="Calibri"/>
                <a:ea typeface="Calibri"/>
                <a:cs typeface="Calibri"/>
                <a:sym typeface="Calibri"/>
              </a:rPr>
              <a:t>Similar to the Black and Red points.</a:t>
            </a:r>
            <a:endParaRPr sz="1600">
              <a:solidFill>
                <a:schemeClr val="dk1"/>
              </a:solidFill>
              <a:latin typeface="Calibri"/>
              <a:ea typeface="Calibri"/>
              <a:cs typeface="Calibri"/>
              <a:sym typeface="Calibri"/>
            </a:endParaRPr>
          </a:p>
          <a:p>
            <a:pPr indent="0" lvl="0" marL="0" rtl="0" algn="l">
              <a:lnSpc>
                <a:spcPct val="106999"/>
              </a:lnSpc>
              <a:spcBef>
                <a:spcPts val="500"/>
              </a:spcBef>
              <a:spcAft>
                <a:spcPts val="500"/>
              </a:spcAft>
              <a:buNone/>
            </a:pPr>
            <a:r>
              <a:rPr b="1" lang="es-419" sz="1600">
                <a:solidFill>
                  <a:schemeClr val="dk1"/>
                </a:solidFill>
                <a:latin typeface="Calibri"/>
                <a:ea typeface="Calibri"/>
                <a:cs typeface="Calibri"/>
                <a:sym typeface="Calibri"/>
              </a:rPr>
              <a:t>If I had past examples</a:t>
            </a:r>
            <a:r>
              <a:rPr lang="es-419" sz="1600">
                <a:solidFill>
                  <a:schemeClr val="dk1"/>
                </a:solidFill>
                <a:latin typeface="Calibri"/>
                <a:ea typeface="Calibri"/>
                <a:cs typeface="Calibri"/>
                <a:sym typeface="Calibri"/>
              </a:rPr>
              <a:t> of oncology, cardiology, covid, etc </a:t>
            </a:r>
            <a:r>
              <a:rPr lang="es-419" sz="1600">
                <a:solidFill>
                  <a:schemeClr val="dk1"/>
                </a:solidFill>
                <a:latin typeface="Calibri"/>
                <a:ea typeface="Calibri"/>
                <a:cs typeface="Calibri"/>
                <a:sym typeface="Calibri"/>
              </a:rPr>
              <a:t>documents</a:t>
            </a:r>
            <a:r>
              <a:rPr lang="es-419" sz="1600">
                <a:solidFill>
                  <a:schemeClr val="dk1"/>
                </a:solidFill>
                <a:latin typeface="Calibri"/>
                <a:ea typeface="Calibri"/>
                <a:cs typeface="Calibri"/>
                <a:sym typeface="Calibri"/>
              </a:rPr>
              <a:t>, I could input them to a classification algorithm and it would create its own classification rules. Then, I could classify my new 2500 </a:t>
            </a:r>
            <a:r>
              <a:rPr lang="es-419" sz="1600">
                <a:solidFill>
                  <a:schemeClr val="dk1"/>
                </a:solidFill>
                <a:latin typeface="Calibri"/>
                <a:ea typeface="Calibri"/>
                <a:cs typeface="Calibri"/>
                <a:sym typeface="Calibri"/>
              </a:rPr>
              <a:t>documents</a:t>
            </a:r>
            <a:r>
              <a:rPr lang="es-419" sz="1600">
                <a:solidFill>
                  <a:schemeClr val="dk1"/>
                </a:solidFill>
                <a:latin typeface="Calibri"/>
                <a:ea typeface="Calibri"/>
                <a:cs typeface="Calibri"/>
                <a:sym typeface="Calibri"/>
              </a:rPr>
              <a:t>.</a:t>
            </a:r>
            <a:endParaRPr sz="1600">
              <a:solidFill>
                <a:schemeClr val="dk1"/>
              </a:solidFill>
              <a:latin typeface="Calibri"/>
              <a:ea typeface="Calibri"/>
              <a:cs typeface="Calibri"/>
              <a:sym typeface="Calibri"/>
            </a:endParaRPr>
          </a:p>
        </p:txBody>
      </p:sp>
      <p:sp>
        <p:nvSpPr>
          <p:cNvPr id="405" name="Google Shape;405;p44"/>
          <p:cNvSpPr txBox="1"/>
          <p:nvPr/>
        </p:nvSpPr>
        <p:spPr>
          <a:xfrm>
            <a:off x="146125" y="192050"/>
            <a:ext cx="8997900" cy="363300"/>
          </a:xfrm>
          <a:prstGeom prst="rect">
            <a:avLst/>
          </a:prstGeom>
          <a:noFill/>
          <a:ln>
            <a:noFill/>
          </a:ln>
        </p:spPr>
        <p:txBody>
          <a:bodyPr anchorCtr="0" anchor="t" bIns="34275" lIns="68575" spcFirstLastPara="1" rIns="68575" wrap="square" tIns="34275">
            <a:noAutofit/>
          </a:bodyPr>
          <a:lstStyle/>
          <a:p>
            <a:pPr indent="0" lvl="0" marL="0" rtl="0" algn="l">
              <a:lnSpc>
                <a:spcPct val="90000"/>
              </a:lnSpc>
              <a:spcBef>
                <a:spcPts val="0"/>
              </a:spcBef>
              <a:spcAft>
                <a:spcPts val="0"/>
              </a:spcAft>
              <a:buNone/>
            </a:pPr>
            <a:r>
              <a:rPr b="1" lang="es-419" sz="2200">
                <a:solidFill>
                  <a:srgbClr val="124484"/>
                </a:solidFill>
                <a:latin typeface="Calibri"/>
                <a:ea typeface="Calibri"/>
                <a:cs typeface="Calibri"/>
                <a:sym typeface="Calibri"/>
              </a:rPr>
              <a:t>Approach 1: Text Classification</a:t>
            </a:r>
            <a:endParaRPr b="1" sz="2200">
              <a:solidFill>
                <a:srgbClr val="124484"/>
              </a:solidFill>
              <a:latin typeface="Calibri"/>
              <a:ea typeface="Calibri"/>
              <a:cs typeface="Calibri"/>
              <a:sym typeface="Calibri"/>
            </a:endParaRPr>
          </a:p>
          <a:p>
            <a:pPr indent="0" lvl="0" marL="0" rtl="0" algn="l">
              <a:lnSpc>
                <a:spcPct val="90000"/>
              </a:lnSpc>
              <a:spcBef>
                <a:spcPts val="0"/>
              </a:spcBef>
              <a:spcAft>
                <a:spcPts val="0"/>
              </a:spcAft>
              <a:buNone/>
            </a:pPr>
            <a:r>
              <a:t/>
            </a:r>
            <a:endParaRPr b="1" sz="1500">
              <a:solidFill>
                <a:srgbClr val="124484"/>
              </a:solidFill>
              <a:latin typeface="Calibri"/>
              <a:ea typeface="Calibri"/>
              <a:cs typeface="Calibri"/>
              <a:sym typeface="Calibri"/>
            </a:endParaRPr>
          </a:p>
        </p:txBody>
      </p:sp>
      <p:pic>
        <p:nvPicPr>
          <p:cNvPr id="406" name="Google Shape;406;p44"/>
          <p:cNvPicPr preferRelativeResize="0"/>
          <p:nvPr/>
        </p:nvPicPr>
        <p:blipFill>
          <a:blip r:embed="rId3">
            <a:alphaModFix/>
          </a:blip>
          <a:stretch>
            <a:fillRect/>
          </a:stretch>
        </p:blipFill>
        <p:spPr>
          <a:xfrm>
            <a:off x="760075" y="2796350"/>
            <a:ext cx="3576500" cy="18199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sp>
        <p:nvSpPr>
          <p:cNvPr id="411" name="Google Shape;411;p45"/>
          <p:cNvSpPr txBox="1"/>
          <p:nvPr/>
        </p:nvSpPr>
        <p:spPr>
          <a:xfrm>
            <a:off x="600700" y="800925"/>
            <a:ext cx="7905900" cy="1613400"/>
          </a:xfrm>
          <a:prstGeom prst="rect">
            <a:avLst/>
          </a:prstGeom>
          <a:noFill/>
          <a:ln>
            <a:noFill/>
          </a:ln>
        </p:spPr>
        <p:txBody>
          <a:bodyPr anchorCtr="0" anchor="t" bIns="91425" lIns="91425" spcFirstLastPara="1" rIns="91425" wrap="square" tIns="91425">
            <a:spAutoFit/>
          </a:bodyPr>
          <a:lstStyle/>
          <a:p>
            <a:pPr indent="0" lvl="0" marL="0" rtl="0" algn="l">
              <a:lnSpc>
                <a:spcPct val="106999"/>
              </a:lnSpc>
              <a:spcBef>
                <a:spcPts val="0"/>
              </a:spcBef>
              <a:spcAft>
                <a:spcPts val="0"/>
              </a:spcAft>
              <a:buNone/>
            </a:pPr>
            <a:r>
              <a:rPr b="1" lang="es-419" sz="1600">
                <a:solidFill>
                  <a:schemeClr val="dk1"/>
                </a:solidFill>
                <a:latin typeface="Calibri"/>
                <a:ea typeface="Calibri"/>
                <a:cs typeface="Calibri"/>
                <a:sym typeface="Calibri"/>
              </a:rPr>
              <a:t>Approach 1: Text classification</a:t>
            </a:r>
            <a:endParaRPr b="1" sz="1600">
              <a:solidFill>
                <a:schemeClr val="dk1"/>
              </a:solidFill>
              <a:latin typeface="Calibri"/>
              <a:ea typeface="Calibri"/>
              <a:cs typeface="Calibri"/>
              <a:sym typeface="Calibri"/>
            </a:endParaRPr>
          </a:p>
          <a:p>
            <a:pPr indent="0" lvl="0" marL="0" rtl="0" algn="l">
              <a:lnSpc>
                <a:spcPct val="106999"/>
              </a:lnSpc>
              <a:spcBef>
                <a:spcPts val="500"/>
              </a:spcBef>
              <a:spcAft>
                <a:spcPts val="0"/>
              </a:spcAft>
              <a:buNone/>
            </a:pPr>
            <a:r>
              <a:rPr lang="es-419" sz="1600">
                <a:solidFill>
                  <a:schemeClr val="dk1"/>
                </a:solidFill>
                <a:latin typeface="Calibri"/>
                <a:ea typeface="Calibri"/>
                <a:cs typeface="Calibri"/>
                <a:sym typeface="Calibri"/>
              </a:rPr>
              <a:t>Similar to the Black and Red points.</a:t>
            </a:r>
            <a:endParaRPr sz="1600">
              <a:solidFill>
                <a:schemeClr val="dk1"/>
              </a:solidFill>
              <a:latin typeface="Calibri"/>
              <a:ea typeface="Calibri"/>
              <a:cs typeface="Calibri"/>
              <a:sym typeface="Calibri"/>
            </a:endParaRPr>
          </a:p>
          <a:p>
            <a:pPr indent="0" lvl="0" marL="0" rtl="0" algn="l">
              <a:lnSpc>
                <a:spcPct val="106999"/>
              </a:lnSpc>
              <a:spcBef>
                <a:spcPts val="500"/>
              </a:spcBef>
              <a:spcAft>
                <a:spcPts val="500"/>
              </a:spcAft>
              <a:buNone/>
            </a:pPr>
            <a:r>
              <a:rPr lang="es-419" sz="1600">
                <a:solidFill>
                  <a:schemeClr val="dk1"/>
                </a:solidFill>
                <a:latin typeface="Calibri"/>
                <a:ea typeface="Calibri"/>
                <a:cs typeface="Calibri"/>
                <a:sym typeface="Calibri"/>
              </a:rPr>
              <a:t>If I had past examples of oncology, cardiology, covid, etc documents, I could input them to a classification algorithm and it would create its own classification rules. Then, </a:t>
            </a:r>
            <a:r>
              <a:rPr b="1" lang="es-419" sz="1600">
                <a:solidFill>
                  <a:schemeClr val="dk1"/>
                </a:solidFill>
                <a:latin typeface="Calibri"/>
                <a:ea typeface="Calibri"/>
                <a:cs typeface="Calibri"/>
                <a:sym typeface="Calibri"/>
              </a:rPr>
              <a:t>I could classify my new 2500 </a:t>
            </a:r>
            <a:r>
              <a:rPr b="1" lang="es-419" sz="1600">
                <a:solidFill>
                  <a:schemeClr val="dk1"/>
                </a:solidFill>
                <a:latin typeface="Calibri"/>
                <a:ea typeface="Calibri"/>
                <a:cs typeface="Calibri"/>
                <a:sym typeface="Calibri"/>
              </a:rPr>
              <a:t>documents</a:t>
            </a:r>
            <a:r>
              <a:rPr lang="es-419" sz="1600">
                <a:solidFill>
                  <a:schemeClr val="dk1"/>
                </a:solidFill>
                <a:latin typeface="Calibri"/>
                <a:ea typeface="Calibri"/>
                <a:cs typeface="Calibri"/>
                <a:sym typeface="Calibri"/>
              </a:rPr>
              <a:t>.</a:t>
            </a:r>
            <a:endParaRPr sz="1600">
              <a:solidFill>
                <a:schemeClr val="dk1"/>
              </a:solidFill>
              <a:latin typeface="Calibri"/>
              <a:ea typeface="Calibri"/>
              <a:cs typeface="Calibri"/>
              <a:sym typeface="Calibri"/>
            </a:endParaRPr>
          </a:p>
        </p:txBody>
      </p:sp>
      <p:sp>
        <p:nvSpPr>
          <p:cNvPr id="412" name="Google Shape;412;p45"/>
          <p:cNvSpPr txBox="1"/>
          <p:nvPr/>
        </p:nvSpPr>
        <p:spPr>
          <a:xfrm>
            <a:off x="146125" y="192050"/>
            <a:ext cx="8997900" cy="363300"/>
          </a:xfrm>
          <a:prstGeom prst="rect">
            <a:avLst/>
          </a:prstGeom>
          <a:noFill/>
          <a:ln>
            <a:noFill/>
          </a:ln>
        </p:spPr>
        <p:txBody>
          <a:bodyPr anchorCtr="0" anchor="t" bIns="34275" lIns="68575" spcFirstLastPara="1" rIns="68575" wrap="square" tIns="34275">
            <a:noAutofit/>
          </a:bodyPr>
          <a:lstStyle/>
          <a:p>
            <a:pPr indent="0" lvl="0" marL="0" rtl="0" algn="l">
              <a:lnSpc>
                <a:spcPct val="90000"/>
              </a:lnSpc>
              <a:spcBef>
                <a:spcPts val="0"/>
              </a:spcBef>
              <a:spcAft>
                <a:spcPts val="0"/>
              </a:spcAft>
              <a:buNone/>
            </a:pPr>
            <a:r>
              <a:rPr b="1" lang="es-419" sz="2200">
                <a:solidFill>
                  <a:srgbClr val="124484"/>
                </a:solidFill>
                <a:latin typeface="Calibri"/>
                <a:ea typeface="Calibri"/>
                <a:cs typeface="Calibri"/>
                <a:sym typeface="Calibri"/>
              </a:rPr>
              <a:t>Approach 1: Text Classification</a:t>
            </a:r>
            <a:endParaRPr b="1" sz="2200">
              <a:solidFill>
                <a:srgbClr val="124484"/>
              </a:solidFill>
              <a:latin typeface="Calibri"/>
              <a:ea typeface="Calibri"/>
              <a:cs typeface="Calibri"/>
              <a:sym typeface="Calibri"/>
            </a:endParaRPr>
          </a:p>
          <a:p>
            <a:pPr indent="0" lvl="0" marL="0" rtl="0" algn="l">
              <a:lnSpc>
                <a:spcPct val="90000"/>
              </a:lnSpc>
              <a:spcBef>
                <a:spcPts val="0"/>
              </a:spcBef>
              <a:spcAft>
                <a:spcPts val="0"/>
              </a:spcAft>
              <a:buNone/>
            </a:pPr>
            <a:r>
              <a:t/>
            </a:r>
            <a:endParaRPr b="1" sz="1500">
              <a:solidFill>
                <a:srgbClr val="124484"/>
              </a:solidFill>
              <a:latin typeface="Calibri"/>
              <a:ea typeface="Calibri"/>
              <a:cs typeface="Calibri"/>
              <a:sym typeface="Calibri"/>
            </a:endParaRPr>
          </a:p>
        </p:txBody>
      </p:sp>
      <p:pic>
        <p:nvPicPr>
          <p:cNvPr id="413" name="Google Shape;413;p45"/>
          <p:cNvPicPr preferRelativeResize="0"/>
          <p:nvPr/>
        </p:nvPicPr>
        <p:blipFill>
          <a:blip r:embed="rId3">
            <a:alphaModFix/>
          </a:blip>
          <a:stretch>
            <a:fillRect/>
          </a:stretch>
        </p:blipFill>
        <p:spPr>
          <a:xfrm>
            <a:off x="760075" y="3002850"/>
            <a:ext cx="3576500" cy="1613400"/>
          </a:xfrm>
          <a:prstGeom prst="rect">
            <a:avLst/>
          </a:prstGeom>
          <a:noFill/>
          <a:ln>
            <a:noFill/>
          </a:ln>
        </p:spPr>
      </p:pic>
      <p:pic>
        <p:nvPicPr>
          <p:cNvPr id="414" name="Google Shape;414;p45"/>
          <p:cNvPicPr preferRelativeResize="0"/>
          <p:nvPr/>
        </p:nvPicPr>
        <p:blipFill>
          <a:blip r:embed="rId4">
            <a:alphaModFix/>
          </a:blip>
          <a:stretch>
            <a:fillRect/>
          </a:stretch>
        </p:blipFill>
        <p:spPr>
          <a:xfrm>
            <a:off x="4914425" y="3002850"/>
            <a:ext cx="3617450" cy="1740851"/>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sp>
        <p:nvSpPr>
          <p:cNvPr id="419" name="Google Shape;419;p46"/>
          <p:cNvSpPr txBox="1"/>
          <p:nvPr/>
        </p:nvSpPr>
        <p:spPr>
          <a:xfrm>
            <a:off x="600700" y="800925"/>
            <a:ext cx="7905900" cy="2204400"/>
          </a:xfrm>
          <a:prstGeom prst="rect">
            <a:avLst/>
          </a:prstGeom>
          <a:noFill/>
          <a:ln>
            <a:noFill/>
          </a:ln>
        </p:spPr>
        <p:txBody>
          <a:bodyPr anchorCtr="0" anchor="t" bIns="91425" lIns="91425" spcFirstLastPara="1" rIns="91425" wrap="square" tIns="91425">
            <a:spAutoFit/>
          </a:bodyPr>
          <a:lstStyle/>
          <a:p>
            <a:pPr indent="0" lvl="0" marL="0" rtl="0" algn="l">
              <a:lnSpc>
                <a:spcPct val="106999"/>
              </a:lnSpc>
              <a:spcBef>
                <a:spcPts val="0"/>
              </a:spcBef>
              <a:spcAft>
                <a:spcPts val="0"/>
              </a:spcAft>
              <a:buNone/>
            </a:pPr>
            <a:r>
              <a:rPr b="1" lang="es-419" sz="1600">
                <a:solidFill>
                  <a:schemeClr val="dk1"/>
                </a:solidFill>
                <a:latin typeface="Calibri"/>
                <a:ea typeface="Calibri"/>
                <a:cs typeface="Calibri"/>
                <a:sym typeface="Calibri"/>
              </a:rPr>
              <a:t>Approach 1: Text classification</a:t>
            </a:r>
            <a:endParaRPr b="1" sz="1600">
              <a:solidFill>
                <a:schemeClr val="dk1"/>
              </a:solidFill>
              <a:latin typeface="Calibri"/>
              <a:ea typeface="Calibri"/>
              <a:cs typeface="Calibri"/>
              <a:sym typeface="Calibri"/>
            </a:endParaRPr>
          </a:p>
          <a:p>
            <a:pPr indent="0" lvl="0" marL="0" rtl="0" algn="l">
              <a:lnSpc>
                <a:spcPct val="106999"/>
              </a:lnSpc>
              <a:spcBef>
                <a:spcPts val="500"/>
              </a:spcBef>
              <a:spcAft>
                <a:spcPts val="0"/>
              </a:spcAft>
              <a:buNone/>
            </a:pPr>
            <a:r>
              <a:rPr lang="es-419" sz="1600">
                <a:solidFill>
                  <a:schemeClr val="dk1"/>
                </a:solidFill>
                <a:latin typeface="Calibri"/>
                <a:ea typeface="Calibri"/>
                <a:cs typeface="Calibri"/>
                <a:sym typeface="Calibri"/>
              </a:rPr>
              <a:t>Similar to the Black and Red points.</a:t>
            </a:r>
            <a:endParaRPr sz="1600">
              <a:solidFill>
                <a:schemeClr val="dk1"/>
              </a:solidFill>
              <a:latin typeface="Calibri"/>
              <a:ea typeface="Calibri"/>
              <a:cs typeface="Calibri"/>
              <a:sym typeface="Calibri"/>
            </a:endParaRPr>
          </a:p>
          <a:p>
            <a:pPr indent="0" lvl="0" marL="0" rtl="0" algn="l">
              <a:lnSpc>
                <a:spcPct val="106999"/>
              </a:lnSpc>
              <a:spcBef>
                <a:spcPts val="500"/>
              </a:spcBef>
              <a:spcAft>
                <a:spcPts val="0"/>
              </a:spcAft>
              <a:buNone/>
            </a:pPr>
            <a:r>
              <a:rPr lang="es-419" sz="1600">
                <a:solidFill>
                  <a:schemeClr val="dk1"/>
                </a:solidFill>
                <a:latin typeface="Calibri"/>
                <a:ea typeface="Calibri"/>
                <a:cs typeface="Calibri"/>
                <a:sym typeface="Calibri"/>
              </a:rPr>
              <a:t>If I had past examples of oncology, cardiology, covid, etc </a:t>
            </a:r>
            <a:r>
              <a:rPr lang="es-419" sz="1600">
                <a:solidFill>
                  <a:schemeClr val="dk1"/>
                </a:solidFill>
                <a:latin typeface="Calibri"/>
                <a:ea typeface="Calibri"/>
                <a:cs typeface="Calibri"/>
                <a:sym typeface="Calibri"/>
              </a:rPr>
              <a:t>documents</a:t>
            </a:r>
            <a:r>
              <a:rPr lang="es-419" sz="1600">
                <a:solidFill>
                  <a:schemeClr val="dk1"/>
                </a:solidFill>
                <a:latin typeface="Calibri"/>
                <a:ea typeface="Calibri"/>
                <a:cs typeface="Calibri"/>
                <a:sym typeface="Calibri"/>
              </a:rPr>
              <a:t>, I could input them to a classification algorithm and it would create its own classification rules. </a:t>
            </a:r>
            <a:r>
              <a:rPr lang="es-419" sz="1600">
                <a:solidFill>
                  <a:schemeClr val="dk1"/>
                </a:solidFill>
                <a:latin typeface="Calibri"/>
                <a:ea typeface="Calibri"/>
                <a:cs typeface="Calibri"/>
                <a:sym typeface="Calibri"/>
              </a:rPr>
              <a:t>Then, I could classify my new 2500 documents.</a:t>
            </a:r>
            <a:endParaRPr b="1" sz="1600">
              <a:solidFill>
                <a:schemeClr val="dk1"/>
              </a:solidFill>
              <a:latin typeface="Calibri"/>
              <a:ea typeface="Calibri"/>
              <a:cs typeface="Calibri"/>
              <a:sym typeface="Calibri"/>
            </a:endParaRPr>
          </a:p>
          <a:p>
            <a:pPr indent="0" lvl="0" marL="0" rtl="0" algn="l">
              <a:lnSpc>
                <a:spcPct val="106999"/>
              </a:lnSpc>
              <a:spcBef>
                <a:spcPts val="500"/>
              </a:spcBef>
              <a:spcAft>
                <a:spcPts val="500"/>
              </a:spcAft>
              <a:buNone/>
            </a:pPr>
            <a:r>
              <a:rPr lang="es-419" sz="1600">
                <a:solidFill>
                  <a:schemeClr val="dk1"/>
                </a:solidFill>
                <a:latin typeface="Calibri"/>
                <a:ea typeface="Calibri"/>
                <a:cs typeface="Calibri"/>
                <a:sym typeface="Calibri"/>
              </a:rPr>
              <a:t>But this time, I do not know what are the other medical specialties. And </a:t>
            </a:r>
            <a:r>
              <a:rPr b="1" lang="es-419" sz="1600">
                <a:solidFill>
                  <a:schemeClr val="dk1"/>
                </a:solidFill>
                <a:latin typeface="Calibri"/>
                <a:ea typeface="Calibri"/>
                <a:cs typeface="Calibri"/>
                <a:sym typeface="Calibri"/>
              </a:rPr>
              <a:t>I do not have these past examples.</a:t>
            </a:r>
            <a:endParaRPr b="1" sz="1600">
              <a:solidFill>
                <a:schemeClr val="dk1"/>
              </a:solidFill>
              <a:latin typeface="Calibri"/>
              <a:ea typeface="Calibri"/>
              <a:cs typeface="Calibri"/>
              <a:sym typeface="Calibri"/>
            </a:endParaRPr>
          </a:p>
        </p:txBody>
      </p:sp>
      <p:sp>
        <p:nvSpPr>
          <p:cNvPr id="420" name="Google Shape;420;p46"/>
          <p:cNvSpPr txBox="1"/>
          <p:nvPr/>
        </p:nvSpPr>
        <p:spPr>
          <a:xfrm>
            <a:off x="146125" y="192050"/>
            <a:ext cx="8997900" cy="363300"/>
          </a:xfrm>
          <a:prstGeom prst="rect">
            <a:avLst/>
          </a:prstGeom>
          <a:noFill/>
          <a:ln>
            <a:noFill/>
          </a:ln>
        </p:spPr>
        <p:txBody>
          <a:bodyPr anchorCtr="0" anchor="t" bIns="34275" lIns="68575" spcFirstLastPara="1" rIns="68575" wrap="square" tIns="34275">
            <a:noAutofit/>
          </a:bodyPr>
          <a:lstStyle/>
          <a:p>
            <a:pPr indent="0" lvl="0" marL="0" rtl="0" algn="l">
              <a:lnSpc>
                <a:spcPct val="90000"/>
              </a:lnSpc>
              <a:spcBef>
                <a:spcPts val="0"/>
              </a:spcBef>
              <a:spcAft>
                <a:spcPts val="0"/>
              </a:spcAft>
              <a:buClr>
                <a:schemeClr val="dk1"/>
              </a:buClr>
              <a:buSzPts val="1100"/>
              <a:buFont typeface="Arial"/>
              <a:buNone/>
            </a:pPr>
            <a:r>
              <a:rPr b="1" lang="es-419" sz="2200">
                <a:solidFill>
                  <a:srgbClr val="124484"/>
                </a:solidFill>
                <a:latin typeface="Calibri"/>
                <a:ea typeface="Calibri"/>
                <a:cs typeface="Calibri"/>
                <a:sym typeface="Calibri"/>
              </a:rPr>
              <a:t>Approach 1: Text Classification</a:t>
            </a:r>
            <a:endParaRPr b="1" sz="2200">
              <a:solidFill>
                <a:srgbClr val="124484"/>
              </a:solidFill>
              <a:latin typeface="Calibri"/>
              <a:ea typeface="Calibri"/>
              <a:cs typeface="Calibri"/>
              <a:sym typeface="Calibri"/>
            </a:endParaRPr>
          </a:p>
          <a:p>
            <a:pPr indent="0" lvl="0" marL="0" rtl="0" algn="l">
              <a:lnSpc>
                <a:spcPct val="90000"/>
              </a:lnSpc>
              <a:spcBef>
                <a:spcPts val="0"/>
              </a:spcBef>
              <a:spcAft>
                <a:spcPts val="0"/>
              </a:spcAft>
              <a:buNone/>
            </a:pPr>
            <a:r>
              <a:t/>
            </a:r>
            <a:endParaRPr b="1" sz="1500">
              <a:solidFill>
                <a:srgbClr val="124484"/>
              </a:solidFill>
              <a:latin typeface="Calibri"/>
              <a:ea typeface="Calibri"/>
              <a:cs typeface="Calibri"/>
              <a:sym typeface="Calibri"/>
            </a:endParaRPr>
          </a:p>
        </p:txBody>
      </p:sp>
      <p:pic>
        <p:nvPicPr>
          <p:cNvPr id="421" name="Google Shape;421;p46"/>
          <p:cNvPicPr preferRelativeResize="0"/>
          <p:nvPr/>
        </p:nvPicPr>
        <p:blipFill>
          <a:blip r:embed="rId3">
            <a:alphaModFix/>
          </a:blip>
          <a:stretch>
            <a:fillRect/>
          </a:stretch>
        </p:blipFill>
        <p:spPr>
          <a:xfrm>
            <a:off x="760075" y="3005325"/>
            <a:ext cx="3576500" cy="1610924"/>
          </a:xfrm>
          <a:prstGeom prst="rect">
            <a:avLst/>
          </a:prstGeom>
          <a:noFill/>
          <a:ln>
            <a:noFill/>
          </a:ln>
        </p:spPr>
      </p:pic>
      <p:pic>
        <p:nvPicPr>
          <p:cNvPr id="422" name="Google Shape;422;p46"/>
          <p:cNvPicPr preferRelativeResize="0"/>
          <p:nvPr/>
        </p:nvPicPr>
        <p:blipFill>
          <a:blip r:embed="rId4">
            <a:alphaModFix/>
          </a:blip>
          <a:stretch>
            <a:fillRect/>
          </a:stretch>
        </p:blipFill>
        <p:spPr>
          <a:xfrm>
            <a:off x="4914425" y="3005325"/>
            <a:ext cx="3617450" cy="1738375"/>
          </a:xfrm>
          <a:prstGeom prst="rect">
            <a:avLst/>
          </a:prstGeom>
          <a:noFill/>
          <a:ln>
            <a:noFill/>
          </a:ln>
        </p:spPr>
      </p:pic>
      <p:cxnSp>
        <p:nvCxnSpPr>
          <p:cNvPr id="423" name="Google Shape;423;p46"/>
          <p:cNvCxnSpPr/>
          <p:nvPr/>
        </p:nvCxnSpPr>
        <p:spPr>
          <a:xfrm>
            <a:off x="440150" y="2829550"/>
            <a:ext cx="8308200" cy="1673700"/>
          </a:xfrm>
          <a:prstGeom prst="straightConnector1">
            <a:avLst/>
          </a:prstGeom>
          <a:noFill/>
          <a:ln cap="flat" cmpd="sng" w="114300">
            <a:solidFill>
              <a:srgbClr val="FF0000"/>
            </a:solidFill>
            <a:prstDash val="solid"/>
            <a:round/>
            <a:headEnd len="med" w="med" type="none"/>
            <a:tailEnd len="med" w="med" type="none"/>
          </a:ln>
        </p:spPr>
      </p:cxnSp>
      <p:cxnSp>
        <p:nvCxnSpPr>
          <p:cNvPr id="424" name="Google Shape;424;p46"/>
          <p:cNvCxnSpPr/>
          <p:nvPr/>
        </p:nvCxnSpPr>
        <p:spPr>
          <a:xfrm flipH="1" rot="10800000">
            <a:off x="887200" y="2886400"/>
            <a:ext cx="7984800" cy="1515900"/>
          </a:xfrm>
          <a:prstGeom prst="straightConnector1">
            <a:avLst/>
          </a:prstGeom>
          <a:noFill/>
          <a:ln cap="flat" cmpd="sng" w="114300">
            <a:solidFill>
              <a:srgbClr val="FF0000"/>
            </a:solidFill>
            <a:prstDash val="solid"/>
            <a:round/>
            <a:headEnd len="med" w="med" type="none"/>
            <a:tailEnd len="med" w="med" type="none"/>
          </a:ln>
        </p:spPr>
      </p:cxn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sp>
        <p:nvSpPr>
          <p:cNvPr id="429" name="Google Shape;429;p47"/>
          <p:cNvSpPr txBox="1"/>
          <p:nvPr/>
        </p:nvSpPr>
        <p:spPr>
          <a:xfrm>
            <a:off x="600700" y="800925"/>
            <a:ext cx="7905900" cy="2923800"/>
          </a:xfrm>
          <a:prstGeom prst="rect">
            <a:avLst/>
          </a:prstGeom>
          <a:noFill/>
          <a:ln>
            <a:noFill/>
          </a:ln>
        </p:spPr>
        <p:txBody>
          <a:bodyPr anchorCtr="0" anchor="t" bIns="91425" lIns="91425" spcFirstLastPara="1" rIns="91425" wrap="square" tIns="91425">
            <a:spAutoFit/>
          </a:bodyPr>
          <a:lstStyle/>
          <a:p>
            <a:pPr indent="0" lvl="0" marL="0" rtl="0" algn="l">
              <a:lnSpc>
                <a:spcPct val="106999"/>
              </a:lnSpc>
              <a:spcBef>
                <a:spcPts val="0"/>
              </a:spcBef>
              <a:spcAft>
                <a:spcPts val="0"/>
              </a:spcAft>
              <a:buNone/>
            </a:pPr>
            <a:r>
              <a:rPr b="1" lang="es-419" sz="1600">
                <a:solidFill>
                  <a:schemeClr val="dk1"/>
                </a:solidFill>
                <a:latin typeface="Calibri"/>
                <a:ea typeface="Calibri"/>
                <a:cs typeface="Calibri"/>
                <a:sym typeface="Calibri"/>
              </a:rPr>
              <a:t>Approach 2: Named Entity Recognition</a:t>
            </a:r>
            <a:endParaRPr b="1" sz="1600">
              <a:solidFill>
                <a:schemeClr val="dk1"/>
              </a:solidFill>
              <a:latin typeface="Calibri"/>
              <a:ea typeface="Calibri"/>
              <a:cs typeface="Calibri"/>
              <a:sym typeface="Calibri"/>
            </a:endParaRPr>
          </a:p>
          <a:p>
            <a:pPr indent="0" lvl="0" marL="0" rtl="0" algn="l">
              <a:lnSpc>
                <a:spcPct val="106999"/>
              </a:lnSpc>
              <a:spcBef>
                <a:spcPts val="500"/>
              </a:spcBef>
              <a:spcAft>
                <a:spcPts val="0"/>
              </a:spcAft>
              <a:buNone/>
            </a:pPr>
            <a:r>
              <a:rPr lang="es-419" sz="1600">
                <a:solidFill>
                  <a:schemeClr val="dk1"/>
                </a:solidFill>
                <a:latin typeface="Calibri"/>
                <a:ea typeface="Calibri"/>
                <a:cs typeface="Calibri"/>
                <a:sym typeface="Calibri"/>
              </a:rPr>
              <a:t>I will </a:t>
            </a:r>
            <a:r>
              <a:rPr b="1" lang="es-419" sz="1600">
                <a:solidFill>
                  <a:schemeClr val="dk1"/>
                </a:solidFill>
                <a:latin typeface="Calibri"/>
                <a:ea typeface="Calibri"/>
                <a:cs typeface="Calibri"/>
                <a:sym typeface="Calibri"/>
              </a:rPr>
              <a:t>locate</a:t>
            </a:r>
            <a:r>
              <a:rPr lang="es-419" sz="1600">
                <a:solidFill>
                  <a:schemeClr val="dk1"/>
                </a:solidFill>
                <a:latin typeface="Calibri"/>
                <a:ea typeface="Calibri"/>
                <a:cs typeface="Calibri"/>
                <a:sym typeface="Calibri"/>
              </a:rPr>
              <a:t> the clinical case reports that </a:t>
            </a:r>
            <a:r>
              <a:rPr b="1" lang="es-419" sz="1600">
                <a:solidFill>
                  <a:schemeClr val="dk1"/>
                </a:solidFill>
                <a:latin typeface="Calibri"/>
                <a:ea typeface="Calibri"/>
                <a:cs typeface="Calibri"/>
                <a:sym typeface="Calibri"/>
              </a:rPr>
              <a:t>mention entities related to oncology</a:t>
            </a:r>
            <a:r>
              <a:rPr lang="es-419" sz="1600">
                <a:solidFill>
                  <a:schemeClr val="dk1"/>
                </a:solidFill>
                <a:latin typeface="Calibri"/>
                <a:ea typeface="Calibri"/>
                <a:cs typeface="Calibri"/>
                <a:sym typeface="Calibri"/>
              </a:rPr>
              <a:t> (such as “metástasis” or “carcinoma lobulillar infiltrante”).</a:t>
            </a:r>
            <a:endParaRPr sz="1600">
              <a:solidFill>
                <a:schemeClr val="dk1"/>
              </a:solidFill>
              <a:latin typeface="Calibri"/>
              <a:ea typeface="Calibri"/>
              <a:cs typeface="Calibri"/>
              <a:sym typeface="Calibri"/>
            </a:endParaRPr>
          </a:p>
          <a:p>
            <a:pPr indent="0" lvl="0" marL="0" rtl="0" algn="l">
              <a:lnSpc>
                <a:spcPct val="106999"/>
              </a:lnSpc>
              <a:spcBef>
                <a:spcPts val="500"/>
              </a:spcBef>
              <a:spcAft>
                <a:spcPts val="0"/>
              </a:spcAft>
              <a:buNone/>
            </a:pPr>
            <a:r>
              <a:t/>
            </a:r>
            <a:endParaRPr sz="1600">
              <a:solidFill>
                <a:schemeClr val="dk1"/>
              </a:solidFill>
              <a:latin typeface="Calibri"/>
              <a:ea typeface="Calibri"/>
              <a:cs typeface="Calibri"/>
              <a:sym typeface="Calibri"/>
            </a:endParaRPr>
          </a:p>
          <a:p>
            <a:pPr indent="0" lvl="0" marL="0" rtl="0" algn="l">
              <a:lnSpc>
                <a:spcPct val="106999"/>
              </a:lnSpc>
              <a:spcBef>
                <a:spcPts val="500"/>
              </a:spcBef>
              <a:spcAft>
                <a:spcPts val="0"/>
              </a:spcAft>
              <a:buNone/>
            </a:pPr>
            <a:r>
              <a:t/>
            </a:r>
            <a:endParaRPr sz="1600">
              <a:solidFill>
                <a:schemeClr val="dk1"/>
              </a:solidFill>
              <a:latin typeface="Calibri"/>
              <a:ea typeface="Calibri"/>
              <a:cs typeface="Calibri"/>
              <a:sym typeface="Calibri"/>
            </a:endParaRPr>
          </a:p>
          <a:p>
            <a:pPr indent="0" lvl="0" marL="0" rtl="0" algn="l">
              <a:lnSpc>
                <a:spcPct val="106999"/>
              </a:lnSpc>
              <a:spcBef>
                <a:spcPts val="500"/>
              </a:spcBef>
              <a:spcAft>
                <a:spcPts val="0"/>
              </a:spcAft>
              <a:buNone/>
            </a:pPr>
            <a:r>
              <a:t/>
            </a:r>
            <a:endParaRPr sz="1600">
              <a:solidFill>
                <a:schemeClr val="dk1"/>
              </a:solidFill>
              <a:latin typeface="Calibri"/>
              <a:ea typeface="Calibri"/>
              <a:cs typeface="Calibri"/>
              <a:sym typeface="Calibri"/>
            </a:endParaRPr>
          </a:p>
          <a:p>
            <a:pPr indent="0" lvl="0" marL="0" rtl="0" algn="l">
              <a:lnSpc>
                <a:spcPct val="106999"/>
              </a:lnSpc>
              <a:spcBef>
                <a:spcPts val="500"/>
              </a:spcBef>
              <a:spcAft>
                <a:spcPts val="0"/>
              </a:spcAft>
              <a:buNone/>
            </a:pPr>
            <a:r>
              <a:t/>
            </a:r>
            <a:endParaRPr sz="1600">
              <a:solidFill>
                <a:schemeClr val="dk1"/>
              </a:solidFill>
              <a:latin typeface="Calibri"/>
              <a:ea typeface="Calibri"/>
              <a:cs typeface="Calibri"/>
              <a:sym typeface="Calibri"/>
            </a:endParaRPr>
          </a:p>
          <a:p>
            <a:pPr indent="0" lvl="0" marL="0" rtl="0" algn="l">
              <a:lnSpc>
                <a:spcPct val="106999"/>
              </a:lnSpc>
              <a:spcBef>
                <a:spcPts val="500"/>
              </a:spcBef>
              <a:spcAft>
                <a:spcPts val="500"/>
              </a:spcAft>
              <a:buNone/>
            </a:pPr>
            <a:r>
              <a:rPr lang="es-419" sz="1600">
                <a:solidFill>
                  <a:schemeClr val="dk1"/>
                </a:solidFill>
                <a:latin typeface="Calibri"/>
                <a:ea typeface="Calibri"/>
                <a:cs typeface="Calibri"/>
                <a:sym typeface="Calibri"/>
              </a:rPr>
              <a:t>I will assume that if a </a:t>
            </a:r>
            <a:r>
              <a:rPr b="1" lang="es-419" sz="1600">
                <a:solidFill>
                  <a:schemeClr val="dk1"/>
                </a:solidFill>
                <a:latin typeface="Calibri"/>
                <a:ea typeface="Calibri"/>
                <a:cs typeface="Calibri"/>
                <a:sym typeface="Calibri"/>
              </a:rPr>
              <a:t>document mentions an oncology entity</a:t>
            </a:r>
            <a:r>
              <a:rPr lang="es-419" sz="1600">
                <a:solidFill>
                  <a:schemeClr val="dk1"/>
                </a:solidFill>
                <a:latin typeface="Calibri"/>
                <a:ea typeface="Calibri"/>
                <a:cs typeface="Calibri"/>
                <a:sym typeface="Calibri"/>
              </a:rPr>
              <a:t>, I will be </a:t>
            </a:r>
            <a:r>
              <a:rPr b="1" lang="es-419" sz="1600">
                <a:solidFill>
                  <a:schemeClr val="dk1"/>
                </a:solidFill>
                <a:latin typeface="Calibri"/>
                <a:ea typeface="Calibri"/>
                <a:cs typeface="Calibri"/>
                <a:sym typeface="Calibri"/>
              </a:rPr>
              <a:t>interested</a:t>
            </a:r>
            <a:r>
              <a:rPr lang="es-419" sz="1600">
                <a:solidFill>
                  <a:schemeClr val="dk1"/>
                </a:solidFill>
                <a:latin typeface="Calibri"/>
                <a:ea typeface="Calibri"/>
                <a:cs typeface="Calibri"/>
                <a:sym typeface="Calibri"/>
              </a:rPr>
              <a:t> in this document.</a:t>
            </a:r>
            <a:endParaRPr sz="1600">
              <a:solidFill>
                <a:schemeClr val="dk1"/>
              </a:solidFill>
              <a:latin typeface="Calibri"/>
              <a:ea typeface="Calibri"/>
              <a:cs typeface="Calibri"/>
              <a:sym typeface="Calibri"/>
            </a:endParaRPr>
          </a:p>
        </p:txBody>
      </p:sp>
      <p:sp>
        <p:nvSpPr>
          <p:cNvPr id="430" name="Google Shape;430;p47"/>
          <p:cNvSpPr txBox="1"/>
          <p:nvPr/>
        </p:nvSpPr>
        <p:spPr>
          <a:xfrm>
            <a:off x="146125" y="192050"/>
            <a:ext cx="8997900" cy="363300"/>
          </a:xfrm>
          <a:prstGeom prst="rect">
            <a:avLst/>
          </a:prstGeom>
          <a:noFill/>
          <a:ln>
            <a:noFill/>
          </a:ln>
        </p:spPr>
        <p:txBody>
          <a:bodyPr anchorCtr="0" anchor="t" bIns="34275" lIns="68575" spcFirstLastPara="1" rIns="68575" wrap="square" tIns="34275">
            <a:noAutofit/>
          </a:bodyPr>
          <a:lstStyle/>
          <a:p>
            <a:pPr indent="0" lvl="0" marL="0" rtl="0" algn="l">
              <a:lnSpc>
                <a:spcPct val="90000"/>
              </a:lnSpc>
              <a:spcBef>
                <a:spcPts val="0"/>
              </a:spcBef>
              <a:spcAft>
                <a:spcPts val="0"/>
              </a:spcAft>
              <a:buNone/>
            </a:pPr>
            <a:r>
              <a:rPr b="1" lang="es-419" sz="2200">
                <a:solidFill>
                  <a:srgbClr val="124484"/>
                </a:solidFill>
                <a:latin typeface="Calibri"/>
                <a:ea typeface="Calibri"/>
                <a:cs typeface="Calibri"/>
                <a:sym typeface="Calibri"/>
              </a:rPr>
              <a:t>Approach 2: Named Entity Recognition</a:t>
            </a:r>
            <a:endParaRPr b="1" sz="1500">
              <a:solidFill>
                <a:srgbClr val="124484"/>
              </a:solidFill>
              <a:latin typeface="Calibri"/>
              <a:ea typeface="Calibri"/>
              <a:cs typeface="Calibri"/>
              <a:sym typeface="Calibri"/>
            </a:endParaRPr>
          </a:p>
        </p:txBody>
      </p:sp>
      <p:pic>
        <p:nvPicPr>
          <p:cNvPr id="431" name="Google Shape;431;p47"/>
          <p:cNvPicPr preferRelativeResize="0"/>
          <p:nvPr/>
        </p:nvPicPr>
        <p:blipFill rotWithShape="1">
          <a:blip r:embed="rId3">
            <a:alphaModFix/>
          </a:blip>
          <a:srcRect b="14769" l="57941" r="8165" t="70180"/>
          <a:stretch/>
        </p:blipFill>
        <p:spPr>
          <a:xfrm>
            <a:off x="4564000" y="1949275"/>
            <a:ext cx="3005601" cy="553325"/>
          </a:xfrm>
          <a:prstGeom prst="rect">
            <a:avLst/>
          </a:prstGeom>
          <a:noFill/>
          <a:ln cap="flat" cmpd="sng" w="9525">
            <a:solidFill>
              <a:schemeClr val="dk2"/>
            </a:solidFill>
            <a:prstDash val="solid"/>
            <a:round/>
            <a:headEnd len="sm" w="sm" type="none"/>
            <a:tailEnd len="sm" w="sm" type="none"/>
          </a:ln>
        </p:spPr>
      </p:pic>
      <p:pic>
        <p:nvPicPr>
          <p:cNvPr id="432" name="Google Shape;432;p47"/>
          <p:cNvPicPr preferRelativeResize="0"/>
          <p:nvPr/>
        </p:nvPicPr>
        <p:blipFill>
          <a:blip r:embed="rId4">
            <a:alphaModFix/>
          </a:blip>
          <a:stretch>
            <a:fillRect/>
          </a:stretch>
        </p:blipFill>
        <p:spPr>
          <a:xfrm>
            <a:off x="2029312" y="1824263"/>
            <a:ext cx="803350" cy="803350"/>
          </a:xfrm>
          <a:prstGeom prst="rect">
            <a:avLst/>
          </a:prstGeom>
          <a:noFill/>
          <a:ln>
            <a:noFill/>
          </a:ln>
        </p:spPr>
      </p:pic>
      <p:cxnSp>
        <p:nvCxnSpPr>
          <p:cNvPr id="433" name="Google Shape;433;p47"/>
          <p:cNvCxnSpPr>
            <a:stCxn id="432" idx="3"/>
            <a:endCxn id="431" idx="1"/>
          </p:cNvCxnSpPr>
          <p:nvPr/>
        </p:nvCxnSpPr>
        <p:spPr>
          <a:xfrm>
            <a:off x="2832662" y="2225937"/>
            <a:ext cx="1731300" cy="0"/>
          </a:xfrm>
          <a:prstGeom prst="straightConnector1">
            <a:avLst/>
          </a:prstGeom>
          <a:noFill/>
          <a:ln cap="flat" cmpd="sng" w="9525">
            <a:solidFill>
              <a:srgbClr val="000000"/>
            </a:solidFill>
            <a:prstDash val="solid"/>
            <a:round/>
            <a:headEnd len="med" w="med" type="none"/>
            <a:tailEnd len="med" w="med" type="triangle"/>
          </a:ln>
        </p:spPr>
      </p:cxn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 name="Shape 74"/>
        <p:cNvGrpSpPr/>
        <p:nvPr/>
      </p:nvGrpSpPr>
      <p:grpSpPr>
        <a:xfrm>
          <a:off x="0" y="0"/>
          <a:ext cx="0" cy="0"/>
          <a:chOff x="0" y="0"/>
          <a:chExt cx="0" cy="0"/>
        </a:xfrm>
      </p:grpSpPr>
      <p:sp>
        <p:nvSpPr>
          <p:cNvPr id="75" name="Google Shape;75;p12"/>
          <p:cNvSpPr txBox="1"/>
          <p:nvPr/>
        </p:nvSpPr>
        <p:spPr>
          <a:xfrm>
            <a:off x="146125" y="192050"/>
            <a:ext cx="8997900" cy="363300"/>
          </a:xfrm>
          <a:prstGeom prst="rect">
            <a:avLst/>
          </a:prstGeom>
          <a:noFill/>
          <a:ln>
            <a:noFill/>
          </a:ln>
        </p:spPr>
        <p:txBody>
          <a:bodyPr anchorCtr="0" anchor="t" bIns="34275" lIns="68575" spcFirstLastPara="1" rIns="68575" wrap="square" tIns="34275">
            <a:noAutofit/>
          </a:bodyPr>
          <a:lstStyle/>
          <a:p>
            <a:pPr indent="0" lvl="0" marL="0" rtl="0" algn="l">
              <a:lnSpc>
                <a:spcPct val="90000"/>
              </a:lnSpc>
              <a:spcBef>
                <a:spcPts val="0"/>
              </a:spcBef>
              <a:spcAft>
                <a:spcPts val="0"/>
              </a:spcAft>
              <a:buNone/>
            </a:pPr>
            <a:r>
              <a:rPr b="1" lang="es-419" sz="2200">
                <a:solidFill>
                  <a:srgbClr val="124484"/>
                </a:solidFill>
                <a:latin typeface="Calibri"/>
                <a:ea typeface="Calibri"/>
                <a:cs typeface="Calibri"/>
                <a:sym typeface="Calibri"/>
              </a:rPr>
              <a:t>Machine Learning breakthroughs</a:t>
            </a:r>
            <a:endParaRPr b="1" sz="2200">
              <a:solidFill>
                <a:srgbClr val="124484"/>
              </a:solidFill>
              <a:latin typeface="Calibri"/>
              <a:ea typeface="Calibri"/>
              <a:cs typeface="Calibri"/>
              <a:sym typeface="Calibri"/>
            </a:endParaRPr>
          </a:p>
          <a:p>
            <a:pPr indent="0" lvl="0" marL="0" rtl="0" algn="l">
              <a:lnSpc>
                <a:spcPct val="90000"/>
              </a:lnSpc>
              <a:spcBef>
                <a:spcPts val="0"/>
              </a:spcBef>
              <a:spcAft>
                <a:spcPts val="0"/>
              </a:spcAft>
              <a:buNone/>
            </a:pPr>
            <a:r>
              <a:t/>
            </a:r>
            <a:endParaRPr b="1" sz="1500">
              <a:solidFill>
                <a:srgbClr val="124484"/>
              </a:solidFill>
              <a:latin typeface="Calibri"/>
              <a:ea typeface="Calibri"/>
              <a:cs typeface="Calibri"/>
              <a:sym typeface="Calibri"/>
            </a:endParaRPr>
          </a:p>
        </p:txBody>
      </p:sp>
      <p:pic>
        <p:nvPicPr>
          <p:cNvPr id="76" name="Google Shape;76;p12"/>
          <p:cNvPicPr preferRelativeResize="0"/>
          <p:nvPr/>
        </p:nvPicPr>
        <p:blipFill>
          <a:blip r:embed="rId3">
            <a:alphaModFix/>
          </a:blip>
          <a:stretch>
            <a:fillRect/>
          </a:stretch>
        </p:blipFill>
        <p:spPr>
          <a:xfrm>
            <a:off x="83800" y="905175"/>
            <a:ext cx="6549726" cy="1177975"/>
          </a:xfrm>
          <a:prstGeom prst="rect">
            <a:avLst/>
          </a:prstGeom>
          <a:noFill/>
          <a:ln cap="flat" cmpd="sng" w="9525">
            <a:solidFill>
              <a:schemeClr val="dk2"/>
            </a:solidFill>
            <a:prstDash val="solid"/>
            <a:round/>
            <a:headEnd len="sm" w="sm" type="none"/>
            <a:tailEnd len="sm" w="sm" type="none"/>
          </a:ln>
        </p:spPr>
      </p:pic>
      <p:pic>
        <p:nvPicPr>
          <p:cNvPr id="77" name="Google Shape;77;p12"/>
          <p:cNvPicPr preferRelativeResize="0"/>
          <p:nvPr/>
        </p:nvPicPr>
        <p:blipFill>
          <a:blip r:embed="rId4">
            <a:alphaModFix/>
          </a:blip>
          <a:stretch>
            <a:fillRect/>
          </a:stretch>
        </p:blipFill>
        <p:spPr>
          <a:xfrm>
            <a:off x="4825076" y="845147"/>
            <a:ext cx="4318950" cy="2683450"/>
          </a:xfrm>
          <a:prstGeom prst="rect">
            <a:avLst/>
          </a:prstGeom>
          <a:noFill/>
          <a:ln>
            <a:noFill/>
          </a:ln>
        </p:spPr>
      </p:pic>
      <p:pic>
        <p:nvPicPr>
          <p:cNvPr id="78" name="Google Shape;78;p12"/>
          <p:cNvPicPr preferRelativeResize="0"/>
          <p:nvPr/>
        </p:nvPicPr>
        <p:blipFill>
          <a:blip r:embed="rId5">
            <a:alphaModFix/>
          </a:blip>
          <a:stretch>
            <a:fillRect/>
          </a:stretch>
        </p:blipFill>
        <p:spPr>
          <a:xfrm>
            <a:off x="146125" y="2508325"/>
            <a:ext cx="4398999" cy="2199500"/>
          </a:xfrm>
          <a:prstGeom prst="rect">
            <a:avLst/>
          </a:prstGeom>
          <a:noFill/>
          <a:ln>
            <a:noFill/>
          </a:ln>
        </p:spPr>
      </p:pic>
      <p:pic>
        <p:nvPicPr>
          <p:cNvPr id="79" name="Google Shape;79;p12"/>
          <p:cNvPicPr preferRelativeResize="0"/>
          <p:nvPr/>
        </p:nvPicPr>
        <p:blipFill>
          <a:blip r:embed="rId6">
            <a:alphaModFix/>
          </a:blip>
          <a:stretch>
            <a:fillRect/>
          </a:stretch>
        </p:blipFill>
        <p:spPr>
          <a:xfrm>
            <a:off x="1961425" y="1679225"/>
            <a:ext cx="3859850" cy="1598675"/>
          </a:xfrm>
          <a:prstGeom prst="rect">
            <a:avLst/>
          </a:prstGeom>
          <a:noFill/>
          <a:ln cap="flat" cmpd="sng" w="9525">
            <a:solidFill>
              <a:schemeClr val="dk2"/>
            </a:solidFill>
            <a:prstDash val="solid"/>
            <a:round/>
            <a:headEnd len="sm" w="sm" type="none"/>
            <a:tailEnd len="sm" w="sm" type="none"/>
          </a:ln>
        </p:spPr>
      </p:pic>
      <p:pic>
        <p:nvPicPr>
          <p:cNvPr id="80" name="Google Shape;80;p12"/>
          <p:cNvPicPr preferRelativeResize="0"/>
          <p:nvPr/>
        </p:nvPicPr>
        <p:blipFill>
          <a:blip r:embed="rId7">
            <a:alphaModFix/>
          </a:blip>
          <a:stretch>
            <a:fillRect/>
          </a:stretch>
        </p:blipFill>
        <p:spPr>
          <a:xfrm>
            <a:off x="4341347" y="3739200"/>
            <a:ext cx="4822803" cy="1177975"/>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p48"/>
          <p:cNvSpPr txBox="1"/>
          <p:nvPr/>
        </p:nvSpPr>
        <p:spPr>
          <a:xfrm>
            <a:off x="600700" y="800925"/>
            <a:ext cx="7905900" cy="1022100"/>
          </a:xfrm>
          <a:prstGeom prst="rect">
            <a:avLst/>
          </a:prstGeom>
          <a:noFill/>
          <a:ln>
            <a:noFill/>
          </a:ln>
        </p:spPr>
        <p:txBody>
          <a:bodyPr anchorCtr="0" anchor="t" bIns="91425" lIns="91425" spcFirstLastPara="1" rIns="91425" wrap="square" tIns="91425">
            <a:spAutoFit/>
          </a:bodyPr>
          <a:lstStyle/>
          <a:p>
            <a:pPr indent="0" lvl="0" marL="0" rtl="0" algn="l">
              <a:lnSpc>
                <a:spcPct val="106999"/>
              </a:lnSpc>
              <a:spcBef>
                <a:spcPts val="0"/>
              </a:spcBef>
              <a:spcAft>
                <a:spcPts val="0"/>
              </a:spcAft>
              <a:buNone/>
            </a:pPr>
            <a:r>
              <a:rPr b="1" lang="es-419" sz="1600">
                <a:solidFill>
                  <a:schemeClr val="dk1"/>
                </a:solidFill>
                <a:latin typeface="Calibri"/>
                <a:ea typeface="Calibri"/>
                <a:cs typeface="Calibri"/>
                <a:sym typeface="Calibri"/>
              </a:rPr>
              <a:t>Traditional Named Entity Recognition:</a:t>
            </a:r>
            <a:endParaRPr b="1" sz="1600">
              <a:solidFill>
                <a:schemeClr val="dk1"/>
              </a:solidFill>
              <a:latin typeface="Calibri"/>
              <a:ea typeface="Calibri"/>
              <a:cs typeface="Calibri"/>
              <a:sym typeface="Calibri"/>
            </a:endParaRPr>
          </a:p>
          <a:p>
            <a:pPr indent="-330200" lvl="0" marL="457200" rtl="0" algn="l">
              <a:lnSpc>
                <a:spcPct val="106999"/>
              </a:lnSpc>
              <a:spcBef>
                <a:spcPts val="500"/>
              </a:spcBef>
              <a:spcAft>
                <a:spcPts val="0"/>
              </a:spcAft>
              <a:buClr>
                <a:schemeClr val="dk1"/>
              </a:buClr>
              <a:buSzPts val="1600"/>
              <a:buFont typeface="Calibri"/>
              <a:buAutoNum type="arabicPeriod"/>
            </a:pPr>
            <a:r>
              <a:rPr lang="es-419" sz="1600">
                <a:solidFill>
                  <a:schemeClr val="dk1"/>
                </a:solidFill>
                <a:latin typeface="Calibri"/>
                <a:ea typeface="Calibri"/>
                <a:cs typeface="Calibri"/>
                <a:sym typeface="Calibri"/>
              </a:rPr>
              <a:t>Get a list of all oncology-related terms </a:t>
            </a:r>
            <a:endParaRPr sz="1600">
              <a:solidFill>
                <a:schemeClr val="dk1"/>
              </a:solidFill>
              <a:latin typeface="Calibri"/>
              <a:ea typeface="Calibri"/>
              <a:cs typeface="Calibri"/>
              <a:sym typeface="Calibri"/>
            </a:endParaRPr>
          </a:p>
          <a:p>
            <a:pPr indent="-330200" lvl="0" marL="457200" rtl="0" algn="l">
              <a:lnSpc>
                <a:spcPct val="106999"/>
              </a:lnSpc>
              <a:spcBef>
                <a:spcPts val="0"/>
              </a:spcBef>
              <a:spcAft>
                <a:spcPts val="0"/>
              </a:spcAft>
              <a:buClr>
                <a:schemeClr val="dk1"/>
              </a:buClr>
              <a:buSzPts val="1600"/>
              <a:buFont typeface="Calibri"/>
              <a:buAutoNum type="arabicPeriod"/>
            </a:pPr>
            <a:r>
              <a:rPr lang="es-419" sz="1600">
                <a:solidFill>
                  <a:schemeClr val="dk1"/>
                </a:solidFill>
                <a:latin typeface="Calibri"/>
                <a:ea typeface="Calibri"/>
                <a:cs typeface="Calibri"/>
                <a:sym typeface="Calibri"/>
              </a:rPr>
              <a:t>Search for those terms in my documents</a:t>
            </a:r>
            <a:endParaRPr sz="1600">
              <a:solidFill>
                <a:schemeClr val="dk1"/>
              </a:solidFill>
              <a:latin typeface="Calibri"/>
              <a:ea typeface="Calibri"/>
              <a:cs typeface="Calibri"/>
              <a:sym typeface="Calibri"/>
            </a:endParaRPr>
          </a:p>
        </p:txBody>
      </p:sp>
      <p:sp>
        <p:nvSpPr>
          <p:cNvPr id="439" name="Google Shape;439;p48"/>
          <p:cNvSpPr txBox="1"/>
          <p:nvPr/>
        </p:nvSpPr>
        <p:spPr>
          <a:xfrm>
            <a:off x="146125" y="192050"/>
            <a:ext cx="8997900" cy="363300"/>
          </a:xfrm>
          <a:prstGeom prst="rect">
            <a:avLst/>
          </a:prstGeom>
          <a:noFill/>
          <a:ln>
            <a:noFill/>
          </a:ln>
        </p:spPr>
        <p:txBody>
          <a:bodyPr anchorCtr="0" anchor="t" bIns="34275" lIns="68575" spcFirstLastPara="1" rIns="68575" wrap="square" tIns="34275">
            <a:noAutofit/>
          </a:bodyPr>
          <a:lstStyle/>
          <a:p>
            <a:pPr indent="0" lvl="0" marL="0" rtl="0" algn="l">
              <a:lnSpc>
                <a:spcPct val="90000"/>
              </a:lnSpc>
              <a:spcBef>
                <a:spcPts val="0"/>
              </a:spcBef>
              <a:spcAft>
                <a:spcPts val="0"/>
              </a:spcAft>
              <a:buNone/>
            </a:pPr>
            <a:r>
              <a:rPr b="1" lang="es-419" sz="2200">
                <a:solidFill>
                  <a:srgbClr val="124484"/>
                </a:solidFill>
                <a:latin typeface="Calibri"/>
                <a:ea typeface="Calibri"/>
                <a:cs typeface="Calibri"/>
                <a:sym typeface="Calibri"/>
              </a:rPr>
              <a:t>Approach 2: Named Entity Recognition</a:t>
            </a:r>
            <a:endParaRPr b="1" sz="2200">
              <a:solidFill>
                <a:srgbClr val="124484"/>
              </a:solidFill>
              <a:latin typeface="Calibri"/>
              <a:ea typeface="Calibri"/>
              <a:cs typeface="Calibri"/>
              <a:sym typeface="Calibri"/>
            </a:endParaRPr>
          </a:p>
          <a:p>
            <a:pPr indent="0" lvl="0" marL="0" rtl="0" algn="l">
              <a:lnSpc>
                <a:spcPct val="90000"/>
              </a:lnSpc>
              <a:spcBef>
                <a:spcPts val="0"/>
              </a:spcBef>
              <a:spcAft>
                <a:spcPts val="0"/>
              </a:spcAft>
              <a:buNone/>
            </a:pPr>
            <a:r>
              <a:t/>
            </a:r>
            <a:endParaRPr b="1" sz="1500">
              <a:solidFill>
                <a:srgbClr val="124484"/>
              </a:solidFill>
              <a:latin typeface="Calibri"/>
              <a:ea typeface="Calibri"/>
              <a:cs typeface="Calibri"/>
              <a:sym typeface="Calibri"/>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 name="Shape 443"/>
        <p:cNvGrpSpPr/>
        <p:nvPr/>
      </p:nvGrpSpPr>
      <p:grpSpPr>
        <a:xfrm>
          <a:off x="0" y="0"/>
          <a:ext cx="0" cy="0"/>
          <a:chOff x="0" y="0"/>
          <a:chExt cx="0" cy="0"/>
        </a:xfrm>
      </p:grpSpPr>
      <p:sp>
        <p:nvSpPr>
          <p:cNvPr id="444" name="Google Shape;444;p49"/>
          <p:cNvSpPr txBox="1"/>
          <p:nvPr/>
        </p:nvSpPr>
        <p:spPr>
          <a:xfrm>
            <a:off x="600700" y="800925"/>
            <a:ext cx="7905900" cy="4150200"/>
          </a:xfrm>
          <a:prstGeom prst="rect">
            <a:avLst/>
          </a:prstGeom>
          <a:noFill/>
          <a:ln>
            <a:noFill/>
          </a:ln>
        </p:spPr>
        <p:txBody>
          <a:bodyPr anchorCtr="0" anchor="t" bIns="91425" lIns="91425" spcFirstLastPara="1" rIns="91425" wrap="square" tIns="91425">
            <a:spAutoFit/>
          </a:bodyPr>
          <a:lstStyle/>
          <a:p>
            <a:pPr indent="0" lvl="0" marL="0" rtl="0" algn="l">
              <a:lnSpc>
                <a:spcPct val="106999"/>
              </a:lnSpc>
              <a:spcBef>
                <a:spcPts val="0"/>
              </a:spcBef>
              <a:spcAft>
                <a:spcPts val="0"/>
              </a:spcAft>
              <a:buNone/>
            </a:pPr>
            <a:r>
              <a:rPr b="1" lang="es-419" sz="1600">
                <a:solidFill>
                  <a:schemeClr val="dk1"/>
                </a:solidFill>
                <a:latin typeface="Calibri"/>
                <a:ea typeface="Calibri"/>
                <a:cs typeface="Calibri"/>
                <a:sym typeface="Calibri"/>
              </a:rPr>
              <a:t>Traditional Named Entity Recognition:</a:t>
            </a:r>
            <a:endParaRPr b="1" sz="1600">
              <a:solidFill>
                <a:schemeClr val="dk1"/>
              </a:solidFill>
              <a:latin typeface="Calibri"/>
              <a:ea typeface="Calibri"/>
              <a:cs typeface="Calibri"/>
              <a:sym typeface="Calibri"/>
            </a:endParaRPr>
          </a:p>
          <a:p>
            <a:pPr indent="-330200" lvl="0" marL="457200" rtl="0" algn="l">
              <a:lnSpc>
                <a:spcPct val="106999"/>
              </a:lnSpc>
              <a:spcBef>
                <a:spcPts val="500"/>
              </a:spcBef>
              <a:spcAft>
                <a:spcPts val="0"/>
              </a:spcAft>
              <a:buClr>
                <a:schemeClr val="dk1"/>
              </a:buClr>
              <a:buSzPts val="1600"/>
              <a:buFont typeface="Calibri"/>
              <a:buAutoNum type="arabicPeriod"/>
            </a:pPr>
            <a:r>
              <a:rPr lang="es-419" sz="1600">
                <a:solidFill>
                  <a:schemeClr val="dk1"/>
                </a:solidFill>
                <a:latin typeface="Calibri"/>
                <a:ea typeface="Calibri"/>
                <a:cs typeface="Calibri"/>
                <a:sym typeface="Calibri"/>
              </a:rPr>
              <a:t>Get a list of all oncology-related terms </a:t>
            </a:r>
            <a:endParaRPr sz="1600">
              <a:solidFill>
                <a:schemeClr val="dk1"/>
              </a:solidFill>
              <a:latin typeface="Calibri"/>
              <a:ea typeface="Calibri"/>
              <a:cs typeface="Calibri"/>
              <a:sym typeface="Calibri"/>
            </a:endParaRPr>
          </a:p>
          <a:p>
            <a:pPr indent="-330200" lvl="0" marL="457200" rtl="0" algn="l">
              <a:lnSpc>
                <a:spcPct val="106999"/>
              </a:lnSpc>
              <a:spcBef>
                <a:spcPts val="0"/>
              </a:spcBef>
              <a:spcAft>
                <a:spcPts val="0"/>
              </a:spcAft>
              <a:buClr>
                <a:schemeClr val="dk1"/>
              </a:buClr>
              <a:buSzPts val="1600"/>
              <a:buFont typeface="Calibri"/>
              <a:buAutoNum type="arabicPeriod"/>
            </a:pPr>
            <a:r>
              <a:rPr lang="es-419" sz="1600">
                <a:solidFill>
                  <a:schemeClr val="dk1"/>
                </a:solidFill>
                <a:latin typeface="Calibri"/>
                <a:ea typeface="Calibri"/>
                <a:cs typeface="Calibri"/>
                <a:sym typeface="Calibri"/>
              </a:rPr>
              <a:t>Search for those terms in my documents</a:t>
            </a:r>
            <a:endParaRPr sz="1600">
              <a:solidFill>
                <a:schemeClr val="dk1"/>
              </a:solidFill>
              <a:latin typeface="Calibri"/>
              <a:ea typeface="Calibri"/>
              <a:cs typeface="Calibri"/>
              <a:sym typeface="Calibri"/>
            </a:endParaRPr>
          </a:p>
          <a:p>
            <a:pPr indent="0" lvl="0" marL="0" rtl="0" algn="l">
              <a:lnSpc>
                <a:spcPct val="106999"/>
              </a:lnSpc>
              <a:spcBef>
                <a:spcPts val="500"/>
              </a:spcBef>
              <a:spcAft>
                <a:spcPts val="0"/>
              </a:spcAft>
              <a:buNone/>
            </a:pPr>
            <a:r>
              <a:t/>
            </a:r>
            <a:endParaRPr sz="100">
              <a:solidFill>
                <a:schemeClr val="dk1"/>
              </a:solidFill>
              <a:latin typeface="Calibri"/>
              <a:ea typeface="Calibri"/>
              <a:cs typeface="Calibri"/>
              <a:sym typeface="Calibri"/>
            </a:endParaRPr>
          </a:p>
          <a:p>
            <a:pPr indent="0" lvl="0" marL="0" rtl="0" algn="l">
              <a:lnSpc>
                <a:spcPct val="106999"/>
              </a:lnSpc>
              <a:spcBef>
                <a:spcPts val="500"/>
              </a:spcBef>
              <a:spcAft>
                <a:spcPts val="0"/>
              </a:spcAft>
              <a:buNone/>
            </a:pPr>
            <a:r>
              <a:rPr lang="es-419" sz="1600">
                <a:solidFill>
                  <a:schemeClr val="dk1"/>
                </a:solidFill>
                <a:latin typeface="Calibri"/>
                <a:ea typeface="Calibri"/>
                <a:cs typeface="Calibri"/>
                <a:sym typeface="Calibri"/>
              </a:rPr>
              <a:t>Problems:</a:t>
            </a:r>
            <a:endParaRPr sz="1600">
              <a:solidFill>
                <a:schemeClr val="dk1"/>
              </a:solidFill>
              <a:latin typeface="Calibri"/>
              <a:ea typeface="Calibri"/>
              <a:cs typeface="Calibri"/>
              <a:sym typeface="Calibri"/>
            </a:endParaRPr>
          </a:p>
          <a:p>
            <a:pPr indent="-330200" lvl="0" marL="457200" rtl="0" algn="l">
              <a:lnSpc>
                <a:spcPct val="106999"/>
              </a:lnSpc>
              <a:spcBef>
                <a:spcPts val="500"/>
              </a:spcBef>
              <a:spcAft>
                <a:spcPts val="0"/>
              </a:spcAft>
              <a:buClr>
                <a:schemeClr val="dk1"/>
              </a:buClr>
              <a:buSzPts val="1600"/>
              <a:buFont typeface="Calibri"/>
              <a:buChar char="●"/>
            </a:pPr>
            <a:r>
              <a:rPr lang="es-419" sz="1600">
                <a:solidFill>
                  <a:schemeClr val="dk1"/>
                </a:solidFill>
                <a:latin typeface="Calibri"/>
                <a:ea typeface="Calibri"/>
                <a:cs typeface="Calibri"/>
                <a:sym typeface="Calibri"/>
              </a:rPr>
              <a:t>Do I have such </a:t>
            </a:r>
            <a:r>
              <a:rPr b="1" lang="es-419" sz="1600">
                <a:solidFill>
                  <a:schemeClr val="dk1"/>
                </a:solidFill>
                <a:latin typeface="Calibri"/>
                <a:ea typeface="Calibri"/>
                <a:cs typeface="Calibri"/>
                <a:sym typeface="Calibri"/>
              </a:rPr>
              <a:t>100% complete list</a:t>
            </a:r>
            <a:r>
              <a:rPr lang="es-419" sz="1600">
                <a:solidFill>
                  <a:schemeClr val="dk1"/>
                </a:solidFill>
                <a:latin typeface="Calibri"/>
                <a:ea typeface="Calibri"/>
                <a:cs typeface="Calibri"/>
                <a:sym typeface="Calibri"/>
              </a:rPr>
              <a:t>? Probably not… </a:t>
            </a:r>
            <a:endParaRPr sz="1600">
              <a:solidFill>
                <a:schemeClr val="dk1"/>
              </a:solidFill>
              <a:latin typeface="Calibri"/>
              <a:ea typeface="Calibri"/>
              <a:cs typeface="Calibri"/>
              <a:sym typeface="Calibri"/>
            </a:endParaRPr>
          </a:p>
          <a:p>
            <a:pPr indent="-330200" lvl="0" marL="457200" rtl="0" algn="l">
              <a:lnSpc>
                <a:spcPct val="106999"/>
              </a:lnSpc>
              <a:spcBef>
                <a:spcPts val="0"/>
              </a:spcBef>
              <a:spcAft>
                <a:spcPts val="0"/>
              </a:spcAft>
              <a:buClr>
                <a:schemeClr val="dk1"/>
              </a:buClr>
              <a:buSzPts val="1600"/>
              <a:buFont typeface="Calibri"/>
              <a:buChar char="●"/>
            </a:pPr>
            <a:r>
              <a:rPr b="1" lang="es-419" sz="1600">
                <a:solidFill>
                  <a:schemeClr val="dk1"/>
                </a:solidFill>
                <a:latin typeface="Calibri"/>
                <a:ea typeface="Calibri"/>
                <a:cs typeface="Calibri"/>
                <a:sym typeface="Calibri"/>
              </a:rPr>
              <a:t>Real-world vocabulary</a:t>
            </a:r>
            <a:r>
              <a:rPr lang="es-419" sz="1600">
                <a:solidFill>
                  <a:schemeClr val="dk1"/>
                </a:solidFill>
                <a:latin typeface="Calibri"/>
                <a:ea typeface="Calibri"/>
                <a:cs typeface="Calibri"/>
                <a:sym typeface="Calibri"/>
              </a:rPr>
              <a:t> is different from textbook vocabulary. </a:t>
            </a:r>
            <a:r>
              <a:rPr lang="es-419" sz="1600">
                <a:solidFill>
                  <a:schemeClr val="dk1"/>
                </a:solidFill>
                <a:latin typeface="Calibri"/>
                <a:ea typeface="Calibri"/>
                <a:cs typeface="Calibri"/>
                <a:sym typeface="Calibri"/>
              </a:rPr>
              <a:t>Medical doctors (and nobody) do not write as in textbooks.</a:t>
            </a:r>
            <a:endParaRPr sz="1600">
              <a:solidFill>
                <a:schemeClr val="dk1"/>
              </a:solidFill>
              <a:latin typeface="Calibri"/>
              <a:ea typeface="Calibri"/>
              <a:cs typeface="Calibri"/>
              <a:sym typeface="Calibri"/>
            </a:endParaRPr>
          </a:p>
          <a:p>
            <a:pPr indent="-330200" lvl="0" marL="457200" rtl="0" algn="l">
              <a:lnSpc>
                <a:spcPct val="106999"/>
              </a:lnSpc>
              <a:spcBef>
                <a:spcPts val="0"/>
              </a:spcBef>
              <a:spcAft>
                <a:spcPts val="0"/>
              </a:spcAft>
              <a:buClr>
                <a:schemeClr val="dk1"/>
              </a:buClr>
              <a:buSzPts val="1600"/>
              <a:buFont typeface="Calibri"/>
              <a:buChar char="●"/>
            </a:pPr>
            <a:r>
              <a:rPr lang="es-419" sz="1600">
                <a:solidFill>
                  <a:schemeClr val="dk1"/>
                </a:solidFill>
                <a:latin typeface="Calibri"/>
                <a:ea typeface="Calibri"/>
                <a:cs typeface="Calibri"/>
                <a:sym typeface="Calibri"/>
              </a:rPr>
              <a:t>Documents are written in Spanish-speaking countries. </a:t>
            </a:r>
            <a:endParaRPr sz="1600">
              <a:solidFill>
                <a:schemeClr val="dk1"/>
              </a:solidFill>
              <a:latin typeface="Calibri"/>
              <a:ea typeface="Calibri"/>
              <a:cs typeface="Calibri"/>
              <a:sym typeface="Calibri"/>
            </a:endParaRPr>
          </a:p>
          <a:p>
            <a:pPr indent="-330200" lvl="1" marL="914400" rtl="0" algn="l">
              <a:lnSpc>
                <a:spcPct val="106999"/>
              </a:lnSpc>
              <a:spcBef>
                <a:spcPts val="0"/>
              </a:spcBef>
              <a:spcAft>
                <a:spcPts val="0"/>
              </a:spcAft>
              <a:buClr>
                <a:schemeClr val="dk1"/>
              </a:buClr>
              <a:buSzPts val="1600"/>
              <a:buFont typeface="Calibri"/>
              <a:buChar char="○"/>
            </a:pPr>
            <a:r>
              <a:rPr b="1" lang="es-419" sz="1600">
                <a:solidFill>
                  <a:schemeClr val="dk1"/>
                </a:solidFill>
                <a:latin typeface="Calibri"/>
                <a:ea typeface="Calibri"/>
                <a:cs typeface="Calibri"/>
                <a:sym typeface="Calibri"/>
              </a:rPr>
              <a:t>Other languages</a:t>
            </a:r>
            <a:r>
              <a:rPr lang="es-419" sz="1600">
                <a:solidFill>
                  <a:schemeClr val="dk1"/>
                </a:solidFill>
                <a:latin typeface="Calibri"/>
                <a:ea typeface="Calibri"/>
                <a:cs typeface="Calibri"/>
                <a:sym typeface="Calibri"/>
              </a:rPr>
              <a:t>: what happens if some documents are written in Catalan or Galician? </a:t>
            </a:r>
            <a:endParaRPr sz="1600">
              <a:solidFill>
                <a:schemeClr val="dk1"/>
              </a:solidFill>
              <a:latin typeface="Calibri"/>
              <a:ea typeface="Calibri"/>
              <a:cs typeface="Calibri"/>
              <a:sym typeface="Calibri"/>
            </a:endParaRPr>
          </a:p>
          <a:p>
            <a:pPr indent="-330200" lvl="1" marL="914400" rtl="0" algn="l">
              <a:lnSpc>
                <a:spcPct val="106999"/>
              </a:lnSpc>
              <a:spcBef>
                <a:spcPts val="0"/>
              </a:spcBef>
              <a:spcAft>
                <a:spcPts val="0"/>
              </a:spcAft>
              <a:buClr>
                <a:schemeClr val="dk1"/>
              </a:buClr>
              <a:buSzPts val="1600"/>
              <a:buFont typeface="Calibri"/>
              <a:buChar char="○"/>
            </a:pPr>
            <a:r>
              <a:rPr b="1" lang="es-419" sz="1600">
                <a:solidFill>
                  <a:schemeClr val="dk1"/>
                </a:solidFill>
                <a:latin typeface="Calibri"/>
                <a:ea typeface="Calibri"/>
                <a:cs typeface="Calibri"/>
                <a:sym typeface="Calibri"/>
              </a:rPr>
              <a:t>Dialects</a:t>
            </a:r>
            <a:r>
              <a:rPr lang="es-419" sz="1600">
                <a:solidFill>
                  <a:schemeClr val="dk1"/>
                </a:solidFill>
                <a:latin typeface="Calibri"/>
                <a:ea typeface="Calibri"/>
                <a:cs typeface="Calibri"/>
                <a:sym typeface="Calibri"/>
              </a:rPr>
              <a:t>: what happens if there are Spanish variants between Spain and México?</a:t>
            </a:r>
            <a:endParaRPr sz="1600">
              <a:solidFill>
                <a:schemeClr val="dk1"/>
              </a:solidFill>
              <a:latin typeface="Calibri"/>
              <a:ea typeface="Calibri"/>
              <a:cs typeface="Calibri"/>
              <a:sym typeface="Calibri"/>
            </a:endParaRPr>
          </a:p>
          <a:p>
            <a:pPr indent="-330200" lvl="0" marL="457200" rtl="0" algn="l">
              <a:lnSpc>
                <a:spcPct val="106999"/>
              </a:lnSpc>
              <a:spcBef>
                <a:spcPts val="0"/>
              </a:spcBef>
              <a:spcAft>
                <a:spcPts val="0"/>
              </a:spcAft>
              <a:buClr>
                <a:schemeClr val="dk1"/>
              </a:buClr>
              <a:buSzPts val="1600"/>
              <a:buFont typeface="Calibri"/>
              <a:buChar char="●"/>
            </a:pPr>
            <a:r>
              <a:rPr lang="es-419" sz="1600">
                <a:solidFill>
                  <a:schemeClr val="dk1"/>
                </a:solidFill>
                <a:latin typeface="Calibri"/>
                <a:ea typeface="Calibri"/>
                <a:cs typeface="Calibri"/>
                <a:sym typeface="Calibri"/>
              </a:rPr>
              <a:t>How do I account for typographical </a:t>
            </a:r>
            <a:r>
              <a:rPr b="1" lang="es-419" sz="1600">
                <a:solidFill>
                  <a:schemeClr val="dk1"/>
                </a:solidFill>
                <a:latin typeface="Calibri"/>
                <a:ea typeface="Calibri"/>
                <a:cs typeface="Calibri"/>
                <a:sym typeface="Calibri"/>
              </a:rPr>
              <a:t>errors</a:t>
            </a:r>
            <a:r>
              <a:rPr lang="es-419" sz="1600">
                <a:solidFill>
                  <a:schemeClr val="dk1"/>
                </a:solidFill>
                <a:latin typeface="Calibri"/>
                <a:ea typeface="Calibri"/>
                <a:cs typeface="Calibri"/>
                <a:sym typeface="Calibri"/>
              </a:rPr>
              <a:t>? </a:t>
            </a:r>
            <a:endParaRPr sz="1600">
              <a:solidFill>
                <a:schemeClr val="dk1"/>
              </a:solidFill>
              <a:latin typeface="Calibri"/>
              <a:ea typeface="Calibri"/>
              <a:cs typeface="Calibri"/>
              <a:sym typeface="Calibri"/>
            </a:endParaRPr>
          </a:p>
          <a:p>
            <a:pPr indent="-330200" lvl="1" marL="914400" rtl="0" algn="l">
              <a:lnSpc>
                <a:spcPct val="106999"/>
              </a:lnSpc>
              <a:spcBef>
                <a:spcPts val="0"/>
              </a:spcBef>
              <a:spcAft>
                <a:spcPts val="0"/>
              </a:spcAft>
              <a:buClr>
                <a:schemeClr val="dk1"/>
              </a:buClr>
              <a:buSzPts val="1600"/>
              <a:buFont typeface="Calibri"/>
              <a:buChar char="○"/>
            </a:pPr>
            <a:r>
              <a:rPr lang="es-419" sz="1600">
                <a:solidFill>
                  <a:schemeClr val="dk1"/>
                </a:solidFill>
                <a:latin typeface="Calibri"/>
                <a:ea typeface="Calibri"/>
                <a:cs typeface="Calibri"/>
                <a:sym typeface="Calibri"/>
              </a:rPr>
              <a:t>Instead of “</a:t>
            </a:r>
            <a:r>
              <a:rPr lang="es-419" sz="1600">
                <a:solidFill>
                  <a:schemeClr val="dk1"/>
                </a:solidFill>
                <a:latin typeface="Calibri"/>
                <a:ea typeface="Calibri"/>
                <a:cs typeface="Calibri"/>
                <a:sym typeface="Calibri"/>
              </a:rPr>
              <a:t>carcinoma lobu</a:t>
            </a:r>
            <a:r>
              <a:rPr b="1" lang="es-419" sz="1600">
                <a:solidFill>
                  <a:schemeClr val="dk1"/>
                </a:solidFill>
                <a:latin typeface="Calibri"/>
                <a:ea typeface="Calibri"/>
                <a:cs typeface="Calibri"/>
                <a:sym typeface="Calibri"/>
              </a:rPr>
              <a:t>lill</a:t>
            </a:r>
            <a:r>
              <a:rPr lang="es-419" sz="1600">
                <a:solidFill>
                  <a:schemeClr val="dk1"/>
                </a:solidFill>
                <a:latin typeface="Calibri"/>
                <a:ea typeface="Calibri"/>
                <a:cs typeface="Calibri"/>
                <a:sym typeface="Calibri"/>
              </a:rPr>
              <a:t>ar infiltrante”, I could have “carcinoma lobu</a:t>
            </a:r>
            <a:r>
              <a:rPr b="1" lang="es-419" sz="1600">
                <a:solidFill>
                  <a:schemeClr val="dk1"/>
                </a:solidFill>
                <a:latin typeface="Calibri"/>
                <a:ea typeface="Calibri"/>
                <a:cs typeface="Calibri"/>
                <a:sym typeface="Calibri"/>
              </a:rPr>
              <a:t>llili</a:t>
            </a:r>
            <a:r>
              <a:rPr lang="es-419" sz="1600">
                <a:solidFill>
                  <a:schemeClr val="dk1"/>
                </a:solidFill>
                <a:latin typeface="Calibri"/>
                <a:ea typeface="Calibri"/>
                <a:cs typeface="Calibri"/>
                <a:sym typeface="Calibri"/>
              </a:rPr>
              <a:t>ar infiltrante”</a:t>
            </a:r>
            <a:endParaRPr sz="1600">
              <a:solidFill>
                <a:schemeClr val="dk1"/>
              </a:solidFill>
              <a:latin typeface="Calibri"/>
              <a:ea typeface="Calibri"/>
              <a:cs typeface="Calibri"/>
              <a:sym typeface="Calibri"/>
            </a:endParaRPr>
          </a:p>
        </p:txBody>
      </p:sp>
      <p:sp>
        <p:nvSpPr>
          <p:cNvPr id="445" name="Google Shape;445;p49"/>
          <p:cNvSpPr txBox="1"/>
          <p:nvPr/>
        </p:nvSpPr>
        <p:spPr>
          <a:xfrm>
            <a:off x="146125" y="192050"/>
            <a:ext cx="8997900" cy="363300"/>
          </a:xfrm>
          <a:prstGeom prst="rect">
            <a:avLst/>
          </a:prstGeom>
          <a:noFill/>
          <a:ln>
            <a:noFill/>
          </a:ln>
        </p:spPr>
        <p:txBody>
          <a:bodyPr anchorCtr="0" anchor="t" bIns="34275" lIns="68575" spcFirstLastPara="1" rIns="68575" wrap="square" tIns="34275">
            <a:noAutofit/>
          </a:bodyPr>
          <a:lstStyle/>
          <a:p>
            <a:pPr indent="0" lvl="0" marL="0" rtl="0" algn="l">
              <a:lnSpc>
                <a:spcPct val="90000"/>
              </a:lnSpc>
              <a:spcBef>
                <a:spcPts val="0"/>
              </a:spcBef>
              <a:spcAft>
                <a:spcPts val="0"/>
              </a:spcAft>
              <a:buNone/>
            </a:pPr>
            <a:r>
              <a:rPr b="1" lang="es-419" sz="2200">
                <a:solidFill>
                  <a:srgbClr val="124484"/>
                </a:solidFill>
                <a:latin typeface="Calibri"/>
                <a:ea typeface="Calibri"/>
                <a:cs typeface="Calibri"/>
                <a:sym typeface="Calibri"/>
              </a:rPr>
              <a:t>Approach 2: Named Entity Recognition</a:t>
            </a:r>
            <a:endParaRPr b="1" sz="2200">
              <a:solidFill>
                <a:srgbClr val="124484"/>
              </a:solidFill>
              <a:latin typeface="Calibri"/>
              <a:ea typeface="Calibri"/>
              <a:cs typeface="Calibri"/>
              <a:sym typeface="Calibri"/>
            </a:endParaRPr>
          </a:p>
          <a:p>
            <a:pPr indent="0" lvl="0" marL="0" rtl="0" algn="l">
              <a:lnSpc>
                <a:spcPct val="90000"/>
              </a:lnSpc>
              <a:spcBef>
                <a:spcPts val="0"/>
              </a:spcBef>
              <a:spcAft>
                <a:spcPts val="0"/>
              </a:spcAft>
              <a:buNone/>
            </a:pPr>
            <a:r>
              <a:t/>
            </a:r>
            <a:endParaRPr b="1" sz="1500">
              <a:solidFill>
                <a:srgbClr val="124484"/>
              </a:solidFill>
              <a:latin typeface="Calibri"/>
              <a:ea typeface="Calibri"/>
              <a:cs typeface="Calibri"/>
              <a:sym typeface="Calibri"/>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sp>
        <p:nvSpPr>
          <p:cNvPr id="450" name="Google Shape;450;p50"/>
          <p:cNvSpPr/>
          <p:nvPr/>
        </p:nvSpPr>
        <p:spPr>
          <a:xfrm>
            <a:off x="5640200" y="1650962"/>
            <a:ext cx="1506600" cy="992700"/>
          </a:xfrm>
          <a:prstGeom prst="roundRect">
            <a:avLst>
              <a:gd fmla="val 16667" name="adj"/>
            </a:avLst>
          </a:prstGeom>
          <a:solidFill>
            <a:srgbClr val="1C458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419" sz="1600">
                <a:solidFill>
                  <a:srgbClr val="FFFFFF"/>
                </a:solidFill>
                <a:latin typeface="Calibri"/>
                <a:ea typeface="Calibri"/>
                <a:cs typeface="Calibri"/>
                <a:sym typeface="Calibri"/>
              </a:rPr>
              <a:t>ML algorithm</a:t>
            </a:r>
            <a:endParaRPr b="1" sz="1600">
              <a:solidFill>
                <a:srgbClr val="FFFFFF"/>
              </a:solidFill>
              <a:latin typeface="Calibri"/>
              <a:ea typeface="Calibri"/>
              <a:cs typeface="Calibri"/>
              <a:sym typeface="Calibri"/>
            </a:endParaRPr>
          </a:p>
          <a:p>
            <a:pPr indent="0" lvl="0" marL="0" rtl="0" algn="ctr">
              <a:spcBef>
                <a:spcPts val="0"/>
              </a:spcBef>
              <a:spcAft>
                <a:spcPts val="0"/>
              </a:spcAft>
              <a:buNone/>
            </a:pPr>
            <a:r>
              <a:t/>
            </a:r>
            <a:endParaRPr b="1" sz="900">
              <a:solidFill>
                <a:srgbClr val="FFFFFF"/>
              </a:solidFill>
              <a:latin typeface="Calibri"/>
              <a:ea typeface="Calibri"/>
              <a:cs typeface="Calibri"/>
              <a:sym typeface="Calibri"/>
            </a:endParaRPr>
          </a:p>
          <a:p>
            <a:pPr indent="0" lvl="0" marL="0" rtl="0" algn="ctr">
              <a:spcBef>
                <a:spcPts val="0"/>
              </a:spcBef>
              <a:spcAft>
                <a:spcPts val="0"/>
              </a:spcAft>
              <a:buNone/>
            </a:pPr>
            <a:r>
              <a:t/>
            </a:r>
            <a:endParaRPr b="1" sz="1600">
              <a:solidFill>
                <a:srgbClr val="FFFFFF"/>
              </a:solidFill>
              <a:latin typeface="Calibri"/>
              <a:ea typeface="Calibri"/>
              <a:cs typeface="Calibri"/>
              <a:sym typeface="Calibri"/>
            </a:endParaRPr>
          </a:p>
          <a:p>
            <a:pPr indent="0" lvl="0" marL="0" rtl="0" algn="ctr">
              <a:spcBef>
                <a:spcPts val="0"/>
              </a:spcBef>
              <a:spcAft>
                <a:spcPts val="0"/>
              </a:spcAft>
              <a:buNone/>
            </a:pPr>
            <a:r>
              <a:t/>
            </a:r>
            <a:endParaRPr b="1" sz="1600">
              <a:solidFill>
                <a:srgbClr val="FFFFFF"/>
              </a:solidFill>
              <a:latin typeface="Calibri"/>
              <a:ea typeface="Calibri"/>
              <a:cs typeface="Calibri"/>
              <a:sym typeface="Calibri"/>
            </a:endParaRPr>
          </a:p>
        </p:txBody>
      </p:sp>
      <p:sp>
        <p:nvSpPr>
          <p:cNvPr id="451" name="Google Shape;451;p50"/>
          <p:cNvSpPr txBox="1"/>
          <p:nvPr/>
        </p:nvSpPr>
        <p:spPr>
          <a:xfrm>
            <a:off x="600700" y="800925"/>
            <a:ext cx="7905900" cy="758700"/>
          </a:xfrm>
          <a:prstGeom prst="rect">
            <a:avLst/>
          </a:prstGeom>
          <a:noFill/>
          <a:ln>
            <a:noFill/>
          </a:ln>
        </p:spPr>
        <p:txBody>
          <a:bodyPr anchorCtr="0" anchor="t" bIns="91425" lIns="91425" spcFirstLastPara="1" rIns="91425" wrap="square" tIns="91425">
            <a:spAutoFit/>
          </a:bodyPr>
          <a:lstStyle/>
          <a:p>
            <a:pPr indent="0" lvl="0" marL="0" rtl="0" algn="l">
              <a:lnSpc>
                <a:spcPct val="106999"/>
              </a:lnSpc>
              <a:spcBef>
                <a:spcPts val="0"/>
              </a:spcBef>
              <a:spcAft>
                <a:spcPts val="0"/>
              </a:spcAft>
              <a:buNone/>
            </a:pPr>
            <a:r>
              <a:rPr b="1" lang="es-419" sz="1600">
                <a:solidFill>
                  <a:schemeClr val="dk1"/>
                </a:solidFill>
                <a:latin typeface="Calibri"/>
                <a:ea typeface="Calibri"/>
                <a:cs typeface="Calibri"/>
                <a:sym typeface="Calibri"/>
              </a:rPr>
              <a:t>Today’s</a:t>
            </a:r>
            <a:r>
              <a:rPr b="1" lang="es-419" sz="1600">
                <a:solidFill>
                  <a:schemeClr val="dk1"/>
                </a:solidFill>
                <a:latin typeface="Calibri"/>
                <a:ea typeface="Calibri"/>
                <a:cs typeface="Calibri"/>
                <a:sym typeface="Calibri"/>
              </a:rPr>
              <a:t> Named Entity Recognition:</a:t>
            </a:r>
            <a:endParaRPr b="1" sz="1600">
              <a:solidFill>
                <a:schemeClr val="dk1"/>
              </a:solidFill>
              <a:latin typeface="Calibri"/>
              <a:ea typeface="Calibri"/>
              <a:cs typeface="Calibri"/>
              <a:sym typeface="Calibri"/>
            </a:endParaRPr>
          </a:p>
          <a:p>
            <a:pPr indent="0" lvl="0" marL="0" rtl="0" algn="l">
              <a:lnSpc>
                <a:spcPct val="106999"/>
              </a:lnSpc>
              <a:spcBef>
                <a:spcPts val="500"/>
              </a:spcBef>
              <a:spcAft>
                <a:spcPts val="500"/>
              </a:spcAft>
              <a:buNone/>
            </a:pPr>
            <a:r>
              <a:rPr lang="es-419" sz="1600">
                <a:solidFill>
                  <a:schemeClr val="dk1"/>
                </a:solidFill>
                <a:latin typeface="Calibri"/>
                <a:ea typeface="Calibri"/>
                <a:cs typeface="Calibri"/>
                <a:sym typeface="Calibri"/>
              </a:rPr>
              <a:t>Use Machine Learning (</a:t>
            </a:r>
            <a:r>
              <a:rPr b="1" lang="es-419" sz="1600">
                <a:solidFill>
                  <a:schemeClr val="dk1"/>
                </a:solidFill>
                <a:latin typeface="Calibri"/>
                <a:ea typeface="Calibri"/>
                <a:cs typeface="Calibri"/>
                <a:sym typeface="Calibri"/>
              </a:rPr>
              <a:t>Deep Learning</a:t>
            </a:r>
            <a:r>
              <a:rPr lang="es-419" sz="1600">
                <a:solidFill>
                  <a:schemeClr val="dk1"/>
                </a:solidFill>
                <a:latin typeface="Calibri"/>
                <a:ea typeface="Calibri"/>
                <a:cs typeface="Calibri"/>
                <a:sym typeface="Calibri"/>
              </a:rPr>
              <a:t>) to find the oncology mentions</a:t>
            </a:r>
            <a:endParaRPr sz="1600">
              <a:solidFill>
                <a:schemeClr val="dk1"/>
              </a:solidFill>
              <a:latin typeface="Calibri"/>
              <a:ea typeface="Calibri"/>
              <a:cs typeface="Calibri"/>
              <a:sym typeface="Calibri"/>
            </a:endParaRPr>
          </a:p>
        </p:txBody>
      </p:sp>
      <p:sp>
        <p:nvSpPr>
          <p:cNvPr id="452" name="Google Shape;452;p50"/>
          <p:cNvSpPr txBox="1"/>
          <p:nvPr/>
        </p:nvSpPr>
        <p:spPr>
          <a:xfrm>
            <a:off x="146125" y="192050"/>
            <a:ext cx="8997900" cy="363300"/>
          </a:xfrm>
          <a:prstGeom prst="rect">
            <a:avLst/>
          </a:prstGeom>
          <a:noFill/>
          <a:ln>
            <a:noFill/>
          </a:ln>
        </p:spPr>
        <p:txBody>
          <a:bodyPr anchorCtr="0" anchor="t" bIns="34275" lIns="68575" spcFirstLastPara="1" rIns="68575" wrap="square" tIns="34275">
            <a:noAutofit/>
          </a:bodyPr>
          <a:lstStyle/>
          <a:p>
            <a:pPr indent="0" lvl="0" marL="0" rtl="0" algn="l">
              <a:lnSpc>
                <a:spcPct val="90000"/>
              </a:lnSpc>
              <a:spcBef>
                <a:spcPts val="0"/>
              </a:spcBef>
              <a:spcAft>
                <a:spcPts val="0"/>
              </a:spcAft>
              <a:buNone/>
            </a:pPr>
            <a:r>
              <a:rPr b="1" lang="es-419" sz="2200">
                <a:solidFill>
                  <a:srgbClr val="124484"/>
                </a:solidFill>
                <a:latin typeface="Calibri"/>
                <a:ea typeface="Calibri"/>
                <a:cs typeface="Calibri"/>
                <a:sym typeface="Calibri"/>
              </a:rPr>
              <a:t>Approach 2: Named Entity Recognition</a:t>
            </a:r>
            <a:endParaRPr b="1" sz="2200">
              <a:solidFill>
                <a:srgbClr val="124484"/>
              </a:solidFill>
              <a:latin typeface="Calibri"/>
              <a:ea typeface="Calibri"/>
              <a:cs typeface="Calibri"/>
              <a:sym typeface="Calibri"/>
            </a:endParaRPr>
          </a:p>
          <a:p>
            <a:pPr indent="0" lvl="0" marL="0" rtl="0" algn="l">
              <a:lnSpc>
                <a:spcPct val="90000"/>
              </a:lnSpc>
              <a:spcBef>
                <a:spcPts val="0"/>
              </a:spcBef>
              <a:spcAft>
                <a:spcPts val="0"/>
              </a:spcAft>
              <a:buNone/>
            </a:pPr>
            <a:r>
              <a:t/>
            </a:r>
            <a:endParaRPr b="1" sz="1500">
              <a:solidFill>
                <a:srgbClr val="124484"/>
              </a:solidFill>
              <a:latin typeface="Calibri"/>
              <a:ea typeface="Calibri"/>
              <a:cs typeface="Calibri"/>
              <a:sym typeface="Calibri"/>
            </a:endParaRPr>
          </a:p>
        </p:txBody>
      </p:sp>
      <p:sp>
        <p:nvSpPr>
          <p:cNvPr id="453" name="Google Shape;453;p50"/>
          <p:cNvSpPr/>
          <p:nvPr/>
        </p:nvSpPr>
        <p:spPr>
          <a:xfrm>
            <a:off x="951800" y="3012225"/>
            <a:ext cx="1468500" cy="1355400"/>
          </a:xfrm>
          <a:prstGeom prst="roundRect">
            <a:avLst>
              <a:gd fmla="val 16667" name="adj"/>
            </a:avLst>
          </a:prstGeom>
          <a:solidFill>
            <a:srgbClr val="1C458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419" sz="1600">
                <a:solidFill>
                  <a:srgbClr val="FFFFFF"/>
                </a:solidFill>
                <a:latin typeface="Calibri"/>
                <a:ea typeface="Calibri"/>
                <a:cs typeface="Calibri"/>
                <a:sym typeface="Calibri"/>
              </a:rPr>
              <a:t>1. Data</a:t>
            </a:r>
            <a:r>
              <a:rPr b="1" lang="es-419" sz="1600">
                <a:solidFill>
                  <a:srgbClr val="FFFFFF"/>
                </a:solidFill>
                <a:latin typeface="Calibri"/>
                <a:ea typeface="Calibri"/>
                <a:cs typeface="Calibri"/>
                <a:sym typeface="Calibri"/>
              </a:rPr>
              <a:t> preparation</a:t>
            </a:r>
            <a:endParaRPr b="1" sz="1600">
              <a:solidFill>
                <a:srgbClr val="FFFFFF"/>
              </a:solidFill>
              <a:latin typeface="Calibri"/>
              <a:ea typeface="Calibri"/>
              <a:cs typeface="Calibri"/>
              <a:sym typeface="Calibri"/>
            </a:endParaRPr>
          </a:p>
        </p:txBody>
      </p:sp>
      <p:sp>
        <p:nvSpPr>
          <p:cNvPr id="454" name="Google Shape;454;p50"/>
          <p:cNvSpPr/>
          <p:nvPr/>
        </p:nvSpPr>
        <p:spPr>
          <a:xfrm>
            <a:off x="2723750" y="3012125"/>
            <a:ext cx="1468500" cy="1355400"/>
          </a:xfrm>
          <a:prstGeom prst="roundRect">
            <a:avLst>
              <a:gd fmla="val 16667" name="adj"/>
            </a:avLst>
          </a:prstGeom>
          <a:solidFill>
            <a:srgbClr val="1C458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419" sz="1600">
                <a:solidFill>
                  <a:srgbClr val="FFFFFF"/>
                </a:solidFill>
                <a:latin typeface="Calibri"/>
                <a:ea typeface="Calibri"/>
                <a:cs typeface="Calibri"/>
                <a:sym typeface="Calibri"/>
              </a:rPr>
              <a:t>2. Transform words into vectors</a:t>
            </a:r>
            <a:endParaRPr b="1" sz="1600">
              <a:solidFill>
                <a:srgbClr val="FFFFFF"/>
              </a:solidFill>
              <a:latin typeface="Calibri"/>
              <a:ea typeface="Calibri"/>
              <a:cs typeface="Calibri"/>
              <a:sym typeface="Calibri"/>
            </a:endParaRPr>
          </a:p>
        </p:txBody>
      </p:sp>
      <p:sp>
        <p:nvSpPr>
          <p:cNvPr id="455" name="Google Shape;455;p50"/>
          <p:cNvSpPr/>
          <p:nvPr/>
        </p:nvSpPr>
        <p:spPr>
          <a:xfrm>
            <a:off x="6471575" y="3012125"/>
            <a:ext cx="1760700" cy="1355400"/>
          </a:xfrm>
          <a:prstGeom prst="roundRect">
            <a:avLst>
              <a:gd fmla="val 16667" name="adj"/>
            </a:avLst>
          </a:prstGeom>
          <a:solidFill>
            <a:srgbClr val="1C458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419" sz="1600">
                <a:solidFill>
                  <a:srgbClr val="FFFFFF"/>
                </a:solidFill>
                <a:latin typeface="Calibri"/>
                <a:ea typeface="Calibri"/>
                <a:cs typeface="Calibri"/>
                <a:sym typeface="Calibri"/>
              </a:rPr>
              <a:t>4. Detect oncology mentions with the trained model</a:t>
            </a:r>
            <a:endParaRPr b="1" sz="1600">
              <a:solidFill>
                <a:srgbClr val="FFFFFF"/>
              </a:solidFill>
              <a:latin typeface="Calibri"/>
              <a:ea typeface="Calibri"/>
              <a:cs typeface="Calibri"/>
              <a:sym typeface="Calibri"/>
            </a:endParaRPr>
          </a:p>
        </p:txBody>
      </p:sp>
      <p:cxnSp>
        <p:nvCxnSpPr>
          <p:cNvPr id="456" name="Google Shape;456;p50"/>
          <p:cNvCxnSpPr>
            <a:stCxn id="453" idx="3"/>
            <a:endCxn id="454" idx="1"/>
          </p:cNvCxnSpPr>
          <p:nvPr/>
        </p:nvCxnSpPr>
        <p:spPr>
          <a:xfrm>
            <a:off x="2420300" y="3689925"/>
            <a:ext cx="303600" cy="0"/>
          </a:xfrm>
          <a:prstGeom prst="straightConnector1">
            <a:avLst/>
          </a:prstGeom>
          <a:noFill/>
          <a:ln cap="flat" cmpd="sng" w="19050">
            <a:solidFill>
              <a:srgbClr val="000000"/>
            </a:solidFill>
            <a:prstDash val="solid"/>
            <a:round/>
            <a:headEnd len="med" w="med" type="none"/>
            <a:tailEnd len="med" w="med" type="triangle"/>
          </a:ln>
        </p:spPr>
      </p:cxnSp>
      <p:cxnSp>
        <p:nvCxnSpPr>
          <p:cNvPr id="457" name="Google Shape;457;p50"/>
          <p:cNvCxnSpPr>
            <a:stCxn id="454" idx="3"/>
            <a:endCxn id="458" idx="1"/>
          </p:cNvCxnSpPr>
          <p:nvPr/>
        </p:nvCxnSpPr>
        <p:spPr>
          <a:xfrm>
            <a:off x="4192250" y="3689825"/>
            <a:ext cx="303600" cy="0"/>
          </a:xfrm>
          <a:prstGeom prst="straightConnector1">
            <a:avLst/>
          </a:prstGeom>
          <a:noFill/>
          <a:ln cap="flat" cmpd="sng" w="19050">
            <a:solidFill>
              <a:srgbClr val="000000"/>
            </a:solidFill>
            <a:prstDash val="solid"/>
            <a:round/>
            <a:headEnd len="med" w="med" type="none"/>
            <a:tailEnd len="med" w="med" type="triangle"/>
          </a:ln>
        </p:spPr>
      </p:cxnSp>
      <p:cxnSp>
        <p:nvCxnSpPr>
          <p:cNvPr id="459" name="Google Shape;459;p50"/>
          <p:cNvCxnSpPr>
            <a:stCxn id="458" idx="3"/>
            <a:endCxn id="455" idx="1"/>
          </p:cNvCxnSpPr>
          <p:nvPr/>
        </p:nvCxnSpPr>
        <p:spPr>
          <a:xfrm>
            <a:off x="6256475" y="3689825"/>
            <a:ext cx="215100" cy="0"/>
          </a:xfrm>
          <a:prstGeom prst="straightConnector1">
            <a:avLst/>
          </a:prstGeom>
          <a:noFill/>
          <a:ln cap="flat" cmpd="sng" w="19050">
            <a:solidFill>
              <a:srgbClr val="000000"/>
            </a:solidFill>
            <a:prstDash val="solid"/>
            <a:round/>
            <a:headEnd len="med" w="med" type="none"/>
            <a:tailEnd len="med" w="med" type="triangle"/>
          </a:ln>
        </p:spPr>
      </p:cxnSp>
      <p:sp>
        <p:nvSpPr>
          <p:cNvPr id="460" name="Google Shape;460;p50"/>
          <p:cNvSpPr/>
          <p:nvPr/>
        </p:nvSpPr>
        <p:spPr>
          <a:xfrm>
            <a:off x="3575900" y="1684138"/>
            <a:ext cx="1506600" cy="992700"/>
          </a:xfrm>
          <a:prstGeom prst="roundRect">
            <a:avLst>
              <a:gd fmla="val 16667" name="adj"/>
            </a:avLst>
          </a:prstGeom>
          <a:solidFill>
            <a:srgbClr val="1C458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419" sz="1600">
                <a:solidFill>
                  <a:srgbClr val="FFFFFF"/>
                </a:solidFill>
                <a:latin typeface="Calibri"/>
                <a:ea typeface="Calibri"/>
                <a:cs typeface="Calibri"/>
                <a:sym typeface="Calibri"/>
              </a:rPr>
              <a:t>Past information</a:t>
            </a:r>
            <a:endParaRPr b="1" sz="1600">
              <a:solidFill>
                <a:srgbClr val="FFFFFF"/>
              </a:solidFill>
              <a:latin typeface="Calibri"/>
              <a:ea typeface="Calibri"/>
              <a:cs typeface="Calibri"/>
              <a:sym typeface="Calibri"/>
            </a:endParaRPr>
          </a:p>
          <a:p>
            <a:pPr indent="0" lvl="0" marL="0" rtl="0" algn="ctr">
              <a:spcBef>
                <a:spcPts val="0"/>
              </a:spcBef>
              <a:spcAft>
                <a:spcPts val="0"/>
              </a:spcAft>
              <a:buNone/>
            </a:pPr>
            <a:r>
              <a:t/>
            </a:r>
            <a:endParaRPr b="1" sz="1600">
              <a:solidFill>
                <a:srgbClr val="FFFFFF"/>
              </a:solidFill>
              <a:latin typeface="Calibri"/>
              <a:ea typeface="Calibri"/>
              <a:cs typeface="Calibri"/>
              <a:sym typeface="Calibri"/>
            </a:endParaRPr>
          </a:p>
          <a:p>
            <a:pPr indent="0" lvl="0" marL="0" rtl="0" algn="ctr">
              <a:spcBef>
                <a:spcPts val="0"/>
              </a:spcBef>
              <a:spcAft>
                <a:spcPts val="0"/>
              </a:spcAft>
              <a:buNone/>
            </a:pPr>
            <a:r>
              <a:t/>
            </a:r>
            <a:endParaRPr b="1" sz="1600">
              <a:solidFill>
                <a:srgbClr val="FFFFFF"/>
              </a:solidFill>
              <a:latin typeface="Calibri"/>
              <a:ea typeface="Calibri"/>
              <a:cs typeface="Calibri"/>
              <a:sym typeface="Calibri"/>
            </a:endParaRPr>
          </a:p>
        </p:txBody>
      </p:sp>
      <p:sp>
        <p:nvSpPr>
          <p:cNvPr id="461" name="Google Shape;461;p50"/>
          <p:cNvSpPr txBox="1"/>
          <p:nvPr/>
        </p:nvSpPr>
        <p:spPr>
          <a:xfrm>
            <a:off x="5162150" y="1754900"/>
            <a:ext cx="3984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419" sz="2400">
                <a:latin typeface="Calibri"/>
                <a:ea typeface="Calibri"/>
                <a:cs typeface="Calibri"/>
                <a:sym typeface="Calibri"/>
              </a:rPr>
              <a:t>+</a:t>
            </a:r>
            <a:endParaRPr b="1" sz="2400">
              <a:latin typeface="Calibri"/>
              <a:ea typeface="Calibri"/>
              <a:cs typeface="Calibri"/>
              <a:sym typeface="Calibri"/>
            </a:endParaRPr>
          </a:p>
        </p:txBody>
      </p:sp>
      <p:pic>
        <p:nvPicPr>
          <p:cNvPr id="462" name="Google Shape;462;p50"/>
          <p:cNvPicPr preferRelativeResize="0"/>
          <p:nvPr/>
        </p:nvPicPr>
        <p:blipFill>
          <a:blip r:embed="rId3">
            <a:alphaModFix/>
          </a:blip>
          <a:stretch>
            <a:fillRect/>
          </a:stretch>
        </p:blipFill>
        <p:spPr>
          <a:xfrm>
            <a:off x="6086975" y="2008825"/>
            <a:ext cx="554100" cy="554100"/>
          </a:xfrm>
          <a:prstGeom prst="rect">
            <a:avLst/>
          </a:prstGeom>
          <a:noFill/>
          <a:ln>
            <a:noFill/>
          </a:ln>
        </p:spPr>
      </p:pic>
      <p:pic>
        <p:nvPicPr>
          <p:cNvPr id="463" name="Google Shape;463;p50"/>
          <p:cNvPicPr preferRelativeResize="0"/>
          <p:nvPr/>
        </p:nvPicPr>
        <p:blipFill>
          <a:blip r:embed="rId4">
            <a:alphaModFix/>
          </a:blip>
          <a:stretch>
            <a:fillRect/>
          </a:stretch>
        </p:blipFill>
        <p:spPr>
          <a:xfrm>
            <a:off x="3742875" y="2330325"/>
            <a:ext cx="1172625" cy="554100"/>
          </a:xfrm>
          <a:prstGeom prst="rect">
            <a:avLst/>
          </a:prstGeom>
          <a:noFill/>
          <a:ln>
            <a:noFill/>
          </a:ln>
        </p:spPr>
      </p:pic>
      <p:sp>
        <p:nvSpPr>
          <p:cNvPr id="464" name="Google Shape;464;p50"/>
          <p:cNvSpPr/>
          <p:nvPr/>
        </p:nvSpPr>
        <p:spPr>
          <a:xfrm>
            <a:off x="2974335" y="2618609"/>
            <a:ext cx="2438611" cy="586790"/>
          </a:xfrm>
          <a:custGeom>
            <a:rect b="b" l="l" r="r" t="t"/>
            <a:pathLst>
              <a:path extrusionOk="0" h="21597" w="74263">
                <a:moveTo>
                  <a:pt x="0" y="0"/>
                </a:moveTo>
                <a:lnTo>
                  <a:pt x="65549" y="8714"/>
                </a:lnTo>
                <a:lnTo>
                  <a:pt x="74263" y="21597"/>
                </a:lnTo>
              </a:path>
            </a:pathLst>
          </a:custGeom>
          <a:noFill/>
          <a:ln cap="flat" cmpd="sng" w="19050">
            <a:solidFill>
              <a:srgbClr val="000000"/>
            </a:solidFill>
            <a:prstDash val="solid"/>
            <a:round/>
            <a:headEnd len="med" w="med" type="none"/>
            <a:tailEnd len="med" w="med" type="none"/>
          </a:ln>
        </p:spPr>
      </p:sp>
      <p:sp>
        <p:nvSpPr>
          <p:cNvPr id="465" name="Google Shape;465;p50"/>
          <p:cNvSpPr/>
          <p:nvPr/>
        </p:nvSpPr>
        <p:spPr>
          <a:xfrm flipH="1" rot="-268">
            <a:off x="5424197" y="2600571"/>
            <a:ext cx="2378458" cy="622803"/>
          </a:xfrm>
          <a:custGeom>
            <a:rect b="b" l="l" r="r" t="t"/>
            <a:pathLst>
              <a:path extrusionOk="0" h="21597" w="74263">
                <a:moveTo>
                  <a:pt x="0" y="0"/>
                </a:moveTo>
                <a:lnTo>
                  <a:pt x="65549" y="8714"/>
                </a:lnTo>
                <a:lnTo>
                  <a:pt x="74263" y="21597"/>
                </a:lnTo>
              </a:path>
            </a:pathLst>
          </a:custGeom>
          <a:noFill/>
          <a:ln cap="flat" cmpd="sng" w="19050">
            <a:solidFill>
              <a:srgbClr val="000000"/>
            </a:solidFill>
            <a:prstDash val="solid"/>
            <a:round/>
            <a:headEnd len="med" w="med" type="none"/>
            <a:tailEnd len="med" w="med" type="none"/>
          </a:ln>
        </p:spPr>
      </p:sp>
      <p:sp>
        <p:nvSpPr>
          <p:cNvPr id="466" name="Google Shape;466;p50"/>
          <p:cNvSpPr/>
          <p:nvPr/>
        </p:nvSpPr>
        <p:spPr>
          <a:xfrm>
            <a:off x="4495700" y="3012225"/>
            <a:ext cx="1671600" cy="1355400"/>
          </a:xfrm>
          <a:prstGeom prst="roundRect">
            <a:avLst>
              <a:gd fmla="val 16667" name="adj"/>
            </a:avLst>
          </a:prstGeom>
          <a:solidFill>
            <a:srgbClr val="1C458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419">
                <a:solidFill>
                  <a:srgbClr val="FFFFFF"/>
                </a:solidFill>
                <a:latin typeface="Calibri"/>
                <a:ea typeface="Calibri"/>
                <a:cs typeface="Calibri"/>
                <a:sym typeface="Calibri"/>
              </a:rPr>
              <a:t>3. Train ML algorithm to detect oncology mentions</a:t>
            </a:r>
            <a:endParaRPr b="1">
              <a:solidFill>
                <a:srgbClr val="FFFFFF"/>
              </a:solidFill>
              <a:latin typeface="Calibri"/>
              <a:ea typeface="Calibri"/>
              <a:cs typeface="Calibri"/>
              <a:sym typeface="Calibri"/>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0" name="Shape 470"/>
        <p:cNvGrpSpPr/>
        <p:nvPr/>
      </p:nvGrpSpPr>
      <p:grpSpPr>
        <a:xfrm>
          <a:off x="0" y="0"/>
          <a:ext cx="0" cy="0"/>
          <a:chOff x="0" y="0"/>
          <a:chExt cx="0" cy="0"/>
        </a:xfrm>
      </p:grpSpPr>
      <p:sp>
        <p:nvSpPr>
          <p:cNvPr id="471" name="Google Shape;471;p51"/>
          <p:cNvSpPr txBox="1"/>
          <p:nvPr/>
        </p:nvSpPr>
        <p:spPr>
          <a:xfrm>
            <a:off x="600700" y="800925"/>
            <a:ext cx="7905900" cy="3643200"/>
          </a:xfrm>
          <a:prstGeom prst="rect">
            <a:avLst/>
          </a:prstGeom>
          <a:noFill/>
          <a:ln>
            <a:noFill/>
          </a:ln>
        </p:spPr>
        <p:txBody>
          <a:bodyPr anchorCtr="0" anchor="t" bIns="91425" lIns="91425" spcFirstLastPara="1" rIns="91425" wrap="square" tIns="91425">
            <a:spAutoFit/>
          </a:bodyPr>
          <a:lstStyle/>
          <a:p>
            <a:pPr indent="0" lvl="0" marL="0" rtl="0" algn="l">
              <a:lnSpc>
                <a:spcPct val="106999"/>
              </a:lnSpc>
              <a:spcBef>
                <a:spcPts val="0"/>
              </a:spcBef>
              <a:spcAft>
                <a:spcPts val="0"/>
              </a:spcAft>
              <a:buNone/>
            </a:pPr>
            <a:r>
              <a:rPr b="1" lang="es-419" sz="1600">
                <a:solidFill>
                  <a:schemeClr val="dk1"/>
                </a:solidFill>
                <a:latin typeface="Calibri"/>
                <a:ea typeface="Calibri"/>
                <a:cs typeface="Calibri"/>
                <a:sym typeface="Calibri"/>
              </a:rPr>
              <a:t>Goal: </a:t>
            </a:r>
            <a:r>
              <a:rPr lang="es-419" sz="1600">
                <a:solidFill>
                  <a:schemeClr val="dk1"/>
                </a:solidFill>
                <a:latin typeface="Calibri"/>
                <a:ea typeface="Calibri"/>
                <a:cs typeface="Calibri"/>
                <a:sym typeface="Calibri"/>
              </a:rPr>
              <a:t>Find documents about oncology in a collection of unknown documents</a:t>
            </a:r>
            <a:endParaRPr sz="1600">
              <a:solidFill>
                <a:schemeClr val="dk1"/>
              </a:solidFill>
              <a:latin typeface="Calibri"/>
              <a:ea typeface="Calibri"/>
              <a:cs typeface="Calibri"/>
              <a:sym typeface="Calibri"/>
            </a:endParaRPr>
          </a:p>
          <a:p>
            <a:pPr indent="0" lvl="0" marL="0" rtl="0" algn="l">
              <a:lnSpc>
                <a:spcPct val="106999"/>
              </a:lnSpc>
              <a:spcBef>
                <a:spcPts val="500"/>
              </a:spcBef>
              <a:spcAft>
                <a:spcPts val="0"/>
              </a:spcAft>
              <a:buNone/>
            </a:pPr>
            <a:r>
              <a:t/>
            </a:r>
            <a:endParaRPr sz="1600">
              <a:solidFill>
                <a:schemeClr val="dk1"/>
              </a:solidFill>
              <a:latin typeface="Calibri"/>
              <a:ea typeface="Calibri"/>
              <a:cs typeface="Calibri"/>
              <a:sym typeface="Calibri"/>
            </a:endParaRPr>
          </a:p>
          <a:p>
            <a:pPr indent="0" lvl="0" marL="0" rtl="0" algn="l">
              <a:lnSpc>
                <a:spcPct val="106999"/>
              </a:lnSpc>
              <a:spcBef>
                <a:spcPts val="500"/>
              </a:spcBef>
              <a:spcAft>
                <a:spcPts val="0"/>
              </a:spcAft>
              <a:buNone/>
            </a:pPr>
            <a:r>
              <a:t/>
            </a:r>
            <a:endParaRPr sz="1600">
              <a:solidFill>
                <a:schemeClr val="dk1"/>
              </a:solidFill>
              <a:latin typeface="Calibri"/>
              <a:ea typeface="Calibri"/>
              <a:cs typeface="Calibri"/>
              <a:sym typeface="Calibri"/>
            </a:endParaRPr>
          </a:p>
          <a:p>
            <a:pPr indent="0" lvl="0" marL="0" rtl="0" algn="l">
              <a:lnSpc>
                <a:spcPct val="106999"/>
              </a:lnSpc>
              <a:spcBef>
                <a:spcPts val="500"/>
              </a:spcBef>
              <a:spcAft>
                <a:spcPts val="0"/>
              </a:spcAft>
              <a:buNone/>
            </a:pPr>
            <a:r>
              <a:t/>
            </a:r>
            <a:endParaRPr sz="1600">
              <a:solidFill>
                <a:schemeClr val="dk1"/>
              </a:solidFill>
              <a:latin typeface="Calibri"/>
              <a:ea typeface="Calibri"/>
              <a:cs typeface="Calibri"/>
              <a:sym typeface="Calibri"/>
            </a:endParaRPr>
          </a:p>
          <a:p>
            <a:pPr indent="0" lvl="0" marL="0" rtl="0" algn="l">
              <a:lnSpc>
                <a:spcPct val="106999"/>
              </a:lnSpc>
              <a:spcBef>
                <a:spcPts val="500"/>
              </a:spcBef>
              <a:spcAft>
                <a:spcPts val="0"/>
              </a:spcAft>
              <a:buNone/>
            </a:pPr>
            <a:r>
              <a:t/>
            </a:r>
            <a:endParaRPr sz="1600">
              <a:solidFill>
                <a:schemeClr val="dk1"/>
              </a:solidFill>
              <a:latin typeface="Calibri"/>
              <a:ea typeface="Calibri"/>
              <a:cs typeface="Calibri"/>
              <a:sym typeface="Calibri"/>
            </a:endParaRPr>
          </a:p>
          <a:p>
            <a:pPr indent="0" lvl="0" marL="0" rtl="0" algn="l">
              <a:lnSpc>
                <a:spcPct val="106999"/>
              </a:lnSpc>
              <a:spcBef>
                <a:spcPts val="500"/>
              </a:spcBef>
              <a:spcAft>
                <a:spcPts val="0"/>
              </a:spcAft>
              <a:buNone/>
            </a:pPr>
            <a:r>
              <a:rPr b="1" lang="es-419" sz="1600">
                <a:solidFill>
                  <a:schemeClr val="dk1"/>
                </a:solidFill>
                <a:latin typeface="Calibri"/>
                <a:ea typeface="Calibri"/>
                <a:cs typeface="Calibri"/>
                <a:sym typeface="Calibri"/>
              </a:rPr>
              <a:t>Approach: </a:t>
            </a:r>
            <a:endParaRPr b="1" sz="1600">
              <a:solidFill>
                <a:schemeClr val="dk1"/>
              </a:solidFill>
              <a:latin typeface="Calibri"/>
              <a:ea typeface="Calibri"/>
              <a:cs typeface="Calibri"/>
              <a:sym typeface="Calibri"/>
            </a:endParaRPr>
          </a:p>
          <a:p>
            <a:pPr indent="-330200" lvl="0" marL="457200" rtl="0" algn="l">
              <a:lnSpc>
                <a:spcPct val="106999"/>
              </a:lnSpc>
              <a:spcBef>
                <a:spcPts val="500"/>
              </a:spcBef>
              <a:spcAft>
                <a:spcPts val="0"/>
              </a:spcAft>
              <a:buClr>
                <a:schemeClr val="dk1"/>
              </a:buClr>
              <a:buSzPts val="1600"/>
              <a:buFont typeface="Calibri"/>
              <a:buAutoNum type="arabicPeriod"/>
            </a:pPr>
            <a:r>
              <a:rPr lang="es-419" sz="1600">
                <a:solidFill>
                  <a:schemeClr val="dk1"/>
                </a:solidFill>
                <a:latin typeface="Calibri"/>
                <a:ea typeface="Calibri"/>
                <a:cs typeface="Calibri"/>
                <a:sym typeface="Calibri"/>
              </a:rPr>
              <a:t>Find oncology-related entities in the documents → use Machine Learning to find oncology-related documents</a:t>
            </a:r>
            <a:endParaRPr sz="1600">
              <a:solidFill>
                <a:schemeClr val="dk1"/>
              </a:solidFill>
              <a:latin typeface="Calibri"/>
              <a:ea typeface="Calibri"/>
              <a:cs typeface="Calibri"/>
              <a:sym typeface="Calibri"/>
            </a:endParaRPr>
          </a:p>
          <a:p>
            <a:pPr indent="0" lvl="0" marL="0" rtl="0" algn="l">
              <a:lnSpc>
                <a:spcPct val="106999"/>
              </a:lnSpc>
              <a:spcBef>
                <a:spcPts val="500"/>
              </a:spcBef>
              <a:spcAft>
                <a:spcPts val="0"/>
              </a:spcAft>
              <a:buNone/>
            </a:pPr>
            <a:r>
              <a:t/>
            </a:r>
            <a:endParaRPr sz="1600">
              <a:solidFill>
                <a:schemeClr val="dk1"/>
              </a:solidFill>
              <a:latin typeface="Calibri"/>
              <a:ea typeface="Calibri"/>
              <a:cs typeface="Calibri"/>
              <a:sym typeface="Calibri"/>
            </a:endParaRPr>
          </a:p>
          <a:p>
            <a:pPr indent="0" lvl="0" marL="0" rtl="0" algn="l">
              <a:lnSpc>
                <a:spcPct val="106999"/>
              </a:lnSpc>
              <a:spcBef>
                <a:spcPts val="500"/>
              </a:spcBef>
              <a:spcAft>
                <a:spcPts val="0"/>
              </a:spcAft>
              <a:buNone/>
            </a:pPr>
            <a:r>
              <a:t/>
            </a:r>
            <a:endParaRPr sz="1600">
              <a:solidFill>
                <a:schemeClr val="dk1"/>
              </a:solidFill>
              <a:latin typeface="Calibri"/>
              <a:ea typeface="Calibri"/>
              <a:cs typeface="Calibri"/>
              <a:sym typeface="Calibri"/>
            </a:endParaRPr>
          </a:p>
          <a:p>
            <a:pPr indent="-330200" lvl="0" marL="457200" rtl="0" algn="l">
              <a:lnSpc>
                <a:spcPct val="106999"/>
              </a:lnSpc>
              <a:spcBef>
                <a:spcPts val="500"/>
              </a:spcBef>
              <a:spcAft>
                <a:spcPts val="0"/>
              </a:spcAft>
              <a:buClr>
                <a:schemeClr val="dk1"/>
              </a:buClr>
              <a:buSzPts val="1600"/>
              <a:buFont typeface="Calibri"/>
              <a:buAutoNum type="arabicPeriod"/>
            </a:pPr>
            <a:r>
              <a:rPr lang="es-419" sz="1600">
                <a:solidFill>
                  <a:schemeClr val="dk1"/>
                </a:solidFill>
                <a:latin typeface="Calibri"/>
                <a:ea typeface="Calibri"/>
                <a:cs typeface="Calibri"/>
                <a:sym typeface="Calibri"/>
              </a:rPr>
              <a:t>Every document with 1 oncology-related entity is a relevant document for me.</a:t>
            </a:r>
            <a:endParaRPr sz="1600">
              <a:solidFill>
                <a:schemeClr val="dk1"/>
              </a:solidFill>
              <a:latin typeface="Calibri"/>
              <a:ea typeface="Calibri"/>
              <a:cs typeface="Calibri"/>
              <a:sym typeface="Calibri"/>
            </a:endParaRPr>
          </a:p>
        </p:txBody>
      </p:sp>
      <p:sp>
        <p:nvSpPr>
          <p:cNvPr id="472" name="Google Shape;472;p51"/>
          <p:cNvSpPr txBox="1"/>
          <p:nvPr/>
        </p:nvSpPr>
        <p:spPr>
          <a:xfrm>
            <a:off x="146125" y="192050"/>
            <a:ext cx="8997900" cy="363300"/>
          </a:xfrm>
          <a:prstGeom prst="rect">
            <a:avLst/>
          </a:prstGeom>
          <a:noFill/>
          <a:ln>
            <a:noFill/>
          </a:ln>
        </p:spPr>
        <p:txBody>
          <a:bodyPr anchorCtr="0" anchor="t" bIns="34275" lIns="68575" spcFirstLastPara="1" rIns="68575" wrap="square" tIns="34275">
            <a:noAutofit/>
          </a:bodyPr>
          <a:lstStyle/>
          <a:p>
            <a:pPr indent="0" lvl="0" marL="0" rtl="0" algn="l">
              <a:lnSpc>
                <a:spcPct val="90000"/>
              </a:lnSpc>
              <a:spcBef>
                <a:spcPts val="0"/>
              </a:spcBef>
              <a:spcAft>
                <a:spcPts val="0"/>
              </a:spcAft>
              <a:buNone/>
            </a:pPr>
            <a:r>
              <a:rPr b="1" lang="es-419" sz="2200">
                <a:solidFill>
                  <a:srgbClr val="124484"/>
                </a:solidFill>
                <a:latin typeface="Calibri"/>
                <a:ea typeface="Calibri"/>
                <a:cs typeface="Calibri"/>
                <a:sym typeface="Calibri"/>
              </a:rPr>
              <a:t>Recap</a:t>
            </a:r>
            <a:endParaRPr b="1" sz="2200">
              <a:solidFill>
                <a:srgbClr val="124484"/>
              </a:solidFill>
              <a:latin typeface="Calibri"/>
              <a:ea typeface="Calibri"/>
              <a:cs typeface="Calibri"/>
              <a:sym typeface="Calibri"/>
            </a:endParaRPr>
          </a:p>
          <a:p>
            <a:pPr indent="0" lvl="0" marL="0" rtl="0" algn="l">
              <a:lnSpc>
                <a:spcPct val="90000"/>
              </a:lnSpc>
              <a:spcBef>
                <a:spcPts val="0"/>
              </a:spcBef>
              <a:spcAft>
                <a:spcPts val="0"/>
              </a:spcAft>
              <a:buNone/>
            </a:pPr>
            <a:r>
              <a:t/>
            </a:r>
            <a:endParaRPr b="1" sz="1500">
              <a:solidFill>
                <a:srgbClr val="124484"/>
              </a:solidFill>
              <a:latin typeface="Calibri"/>
              <a:ea typeface="Calibri"/>
              <a:cs typeface="Calibri"/>
              <a:sym typeface="Calibri"/>
            </a:endParaRPr>
          </a:p>
        </p:txBody>
      </p:sp>
      <p:pic>
        <p:nvPicPr>
          <p:cNvPr id="473" name="Google Shape;473;p51"/>
          <p:cNvPicPr preferRelativeResize="0"/>
          <p:nvPr/>
        </p:nvPicPr>
        <p:blipFill>
          <a:blip r:embed="rId3">
            <a:alphaModFix/>
          </a:blip>
          <a:stretch>
            <a:fillRect/>
          </a:stretch>
        </p:blipFill>
        <p:spPr>
          <a:xfrm>
            <a:off x="2079550" y="1333000"/>
            <a:ext cx="867950" cy="867950"/>
          </a:xfrm>
          <a:prstGeom prst="rect">
            <a:avLst/>
          </a:prstGeom>
          <a:noFill/>
          <a:ln>
            <a:noFill/>
          </a:ln>
        </p:spPr>
      </p:pic>
      <p:pic>
        <p:nvPicPr>
          <p:cNvPr id="474" name="Google Shape;474;p51"/>
          <p:cNvPicPr preferRelativeResize="0"/>
          <p:nvPr/>
        </p:nvPicPr>
        <p:blipFill>
          <a:blip r:embed="rId4">
            <a:alphaModFix/>
          </a:blip>
          <a:stretch>
            <a:fillRect/>
          </a:stretch>
        </p:blipFill>
        <p:spPr>
          <a:xfrm>
            <a:off x="6036625" y="1449650"/>
            <a:ext cx="634650" cy="634650"/>
          </a:xfrm>
          <a:prstGeom prst="rect">
            <a:avLst/>
          </a:prstGeom>
          <a:noFill/>
          <a:ln>
            <a:noFill/>
          </a:ln>
        </p:spPr>
      </p:pic>
      <p:pic>
        <p:nvPicPr>
          <p:cNvPr id="475" name="Google Shape;475;p51"/>
          <p:cNvPicPr preferRelativeResize="0"/>
          <p:nvPr/>
        </p:nvPicPr>
        <p:blipFill>
          <a:blip r:embed="rId5">
            <a:alphaModFix/>
          </a:blip>
          <a:stretch>
            <a:fillRect/>
          </a:stretch>
        </p:blipFill>
        <p:spPr>
          <a:xfrm>
            <a:off x="4301475" y="1365300"/>
            <a:ext cx="803350" cy="803350"/>
          </a:xfrm>
          <a:prstGeom prst="rect">
            <a:avLst/>
          </a:prstGeom>
          <a:noFill/>
          <a:ln>
            <a:noFill/>
          </a:ln>
        </p:spPr>
      </p:pic>
      <p:cxnSp>
        <p:nvCxnSpPr>
          <p:cNvPr id="476" name="Google Shape;476;p51"/>
          <p:cNvCxnSpPr>
            <a:stCxn id="473" idx="3"/>
            <a:endCxn id="475" idx="1"/>
          </p:cNvCxnSpPr>
          <p:nvPr/>
        </p:nvCxnSpPr>
        <p:spPr>
          <a:xfrm>
            <a:off x="2947500" y="1766975"/>
            <a:ext cx="1353900" cy="0"/>
          </a:xfrm>
          <a:prstGeom prst="straightConnector1">
            <a:avLst/>
          </a:prstGeom>
          <a:noFill/>
          <a:ln cap="flat" cmpd="sng" w="19050">
            <a:solidFill>
              <a:srgbClr val="000000"/>
            </a:solidFill>
            <a:prstDash val="solid"/>
            <a:round/>
            <a:headEnd len="med" w="med" type="none"/>
            <a:tailEnd len="med" w="med" type="triangle"/>
          </a:ln>
        </p:spPr>
      </p:cxnSp>
      <p:sp>
        <p:nvSpPr>
          <p:cNvPr id="477" name="Google Shape;477;p51"/>
          <p:cNvSpPr txBox="1"/>
          <p:nvPr/>
        </p:nvSpPr>
        <p:spPr>
          <a:xfrm>
            <a:off x="5104825" y="1551425"/>
            <a:ext cx="12270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600">
                <a:latin typeface="Calibri"/>
                <a:ea typeface="Calibri"/>
                <a:cs typeface="Calibri"/>
                <a:sym typeface="Calibri"/>
              </a:rPr>
              <a:t>Oncology</a:t>
            </a:r>
            <a:endParaRPr sz="1600">
              <a:latin typeface="Calibri"/>
              <a:ea typeface="Calibri"/>
              <a:cs typeface="Calibri"/>
              <a:sym typeface="Calibri"/>
            </a:endParaRPr>
          </a:p>
        </p:txBody>
      </p:sp>
      <p:pic>
        <p:nvPicPr>
          <p:cNvPr id="478" name="Google Shape;478;p51"/>
          <p:cNvPicPr preferRelativeResize="0"/>
          <p:nvPr/>
        </p:nvPicPr>
        <p:blipFill rotWithShape="1">
          <a:blip r:embed="rId6">
            <a:alphaModFix/>
          </a:blip>
          <a:srcRect b="14769" l="57941" r="8165" t="70180"/>
          <a:stretch/>
        </p:blipFill>
        <p:spPr>
          <a:xfrm>
            <a:off x="4301400" y="3370325"/>
            <a:ext cx="3005601" cy="553325"/>
          </a:xfrm>
          <a:prstGeom prst="rect">
            <a:avLst/>
          </a:prstGeom>
          <a:noFill/>
          <a:ln cap="flat" cmpd="sng" w="9525">
            <a:solidFill>
              <a:schemeClr val="dk2"/>
            </a:solidFill>
            <a:prstDash val="solid"/>
            <a:round/>
            <a:headEnd len="sm" w="sm" type="none"/>
            <a:tailEnd len="sm" w="sm" type="none"/>
          </a:ln>
        </p:spPr>
      </p:pic>
      <p:cxnSp>
        <p:nvCxnSpPr>
          <p:cNvPr id="479" name="Google Shape;479;p51"/>
          <p:cNvCxnSpPr>
            <a:stCxn id="480" idx="3"/>
            <a:endCxn id="478" idx="1"/>
          </p:cNvCxnSpPr>
          <p:nvPr/>
        </p:nvCxnSpPr>
        <p:spPr>
          <a:xfrm>
            <a:off x="3399374" y="3647000"/>
            <a:ext cx="902100" cy="0"/>
          </a:xfrm>
          <a:prstGeom prst="straightConnector1">
            <a:avLst/>
          </a:prstGeom>
          <a:noFill/>
          <a:ln cap="flat" cmpd="sng" w="19050">
            <a:solidFill>
              <a:srgbClr val="000000"/>
            </a:solidFill>
            <a:prstDash val="solid"/>
            <a:round/>
            <a:headEnd len="med" w="med" type="none"/>
            <a:tailEnd len="med" w="med" type="triangle"/>
          </a:ln>
        </p:spPr>
      </p:cxnSp>
      <p:pic>
        <p:nvPicPr>
          <p:cNvPr id="480" name="Google Shape;480;p51"/>
          <p:cNvPicPr preferRelativeResize="0"/>
          <p:nvPr/>
        </p:nvPicPr>
        <p:blipFill rotWithShape="1">
          <a:blip r:embed="rId7">
            <a:alphaModFix/>
          </a:blip>
          <a:srcRect b="13479" l="0" r="0" t="0"/>
          <a:stretch/>
        </p:blipFill>
        <p:spPr>
          <a:xfrm>
            <a:off x="2702682" y="3353600"/>
            <a:ext cx="696693" cy="586801"/>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4" name="Shape 484"/>
        <p:cNvGrpSpPr/>
        <p:nvPr/>
      </p:nvGrpSpPr>
      <p:grpSpPr>
        <a:xfrm>
          <a:off x="0" y="0"/>
          <a:ext cx="0" cy="0"/>
          <a:chOff x="0" y="0"/>
          <a:chExt cx="0" cy="0"/>
        </a:xfrm>
      </p:grpSpPr>
      <p:sp>
        <p:nvSpPr>
          <p:cNvPr id="485" name="Google Shape;485;p52"/>
          <p:cNvSpPr txBox="1"/>
          <p:nvPr/>
        </p:nvSpPr>
        <p:spPr>
          <a:xfrm>
            <a:off x="600700" y="800925"/>
            <a:ext cx="7462800" cy="2862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s-419" sz="1600">
                <a:solidFill>
                  <a:schemeClr val="dk1"/>
                </a:solidFill>
                <a:latin typeface="Calibri"/>
                <a:ea typeface="Calibri"/>
                <a:cs typeface="Calibri"/>
                <a:sym typeface="Calibri"/>
              </a:rPr>
              <a:t>Motivation</a:t>
            </a:r>
            <a:r>
              <a:rPr lang="es-419" sz="1600">
                <a:solidFill>
                  <a:schemeClr val="dk1"/>
                </a:solidFill>
                <a:latin typeface="Calibri"/>
                <a:ea typeface="Calibri"/>
                <a:cs typeface="Calibri"/>
                <a:sym typeface="Calibri"/>
              </a:rPr>
              <a:t>: real-world text is usually dirty, with bad encodings, text is in</a:t>
            </a:r>
            <a:br>
              <a:rPr lang="es-419" sz="1600">
                <a:solidFill>
                  <a:schemeClr val="dk1"/>
                </a:solidFill>
                <a:latin typeface="Calibri"/>
                <a:ea typeface="Calibri"/>
                <a:cs typeface="Calibri"/>
                <a:sym typeface="Calibri"/>
              </a:rPr>
            </a:br>
            <a:r>
              <a:rPr lang="es-419" sz="1600">
                <a:solidFill>
                  <a:schemeClr val="dk1"/>
                </a:solidFill>
                <a:latin typeface="Calibri"/>
                <a:ea typeface="Calibri"/>
                <a:cs typeface="Calibri"/>
                <a:sym typeface="Calibri"/>
              </a:rPr>
              <a:t> PDF and is difficult to parse, etc. To use it in any algorithm, we need to prepare it</a:t>
            </a:r>
            <a:endParaRPr sz="1600">
              <a:solidFill>
                <a:schemeClr val="dk1"/>
              </a:solidFill>
              <a:latin typeface="Calibri"/>
              <a:ea typeface="Calibri"/>
              <a:cs typeface="Calibri"/>
              <a:sym typeface="Calibri"/>
            </a:endParaRPr>
          </a:p>
          <a:p>
            <a:pPr indent="0" lvl="0" marL="0" rtl="0" algn="l">
              <a:lnSpc>
                <a:spcPct val="115000"/>
              </a:lnSpc>
              <a:spcBef>
                <a:spcPts val="500"/>
              </a:spcBef>
              <a:spcAft>
                <a:spcPts val="0"/>
              </a:spcAft>
              <a:buNone/>
            </a:pPr>
            <a:r>
              <a:t/>
            </a:r>
            <a:endParaRPr sz="1600">
              <a:solidFill>
                <a:schemeClr val="dk1"/>
              </a:solidFill>
              <a:latin typeface="Calibri"/>
              <a:ea typeface="Calibri"/>
              <a:cs typeface="Calibri"/>
              <a:sym typeface="Calibri"/>
            </a:endParaRPr>
          </a:p>
          <a:p>
            <a:pPr indent="0" lvl="0" marL="0" rtl="0" algn="l">
              <a:lnSpc>
                <a:spcPct val="115000"/>
              </a:lnSpc>
              <a:spcBef>
                <a:spcPts val="500"/>
              </a:spcBef>
              <a:spcAft>
                <a:spcPts val="0"/>
              </a:spcAft>
              <a:buNone/>
            </a:pPr>
            <a:r>
              <a:rPr b="1" lang="es-419" sz="1600">
                <a:solidFill>
                  <a:schemeClr val="dk1"/>
                </a:solidFill>
                <a:latin typeface="Calibri"/>
                <a:ea typeface="Calibri"/>
                <a:cs typeface="Calibri"/>
                <a:sym typeface="Calibri"/>
              </a:rPr>
              <a:t>Common steps: </a:t>
            </a:r>
            <a:endParaRPr b="1" sz="1600">
              <a:solidFill>
                <a:schemeClr val="dk1"/>
              </a:solidFill>
              <a:latin typeface="Calibri"/>
              <a:ea typeface="Calibri"/>
              <a:cs typeface="Calibri"/>
              <a:sym typeface="Calibri"/>
            </a:endParaRPr>
          </a:p>
          <a:p>
            <a:pPr indent="-330200" lvl="0" marL="457200" rtl="0" algn="l">
              <a:lnSpc>
                <a:spcPct val="115000"/>
              </a:lnSpc>
              <a:spcBef>
                <a:spcPts val="500"/>
              </a:spcBef>
              <a:spcAft>
                <a:spcPts val="0"/>
              </a:spcAft>
              <a:buClr>
                <a:schemeClr val="dk1"/>
              </a:buClr>
              <a:buSzPts val="1600"/>
              <a:buFont typeface="Calibri"/>
              <a:buChar char="●"/>
            </a:pPr>
            <a:r>
              <a:rPr lang="es-419" sz="1600">
                <a:solidFill>
                  <a:schemeClr val="dk1"/>
                </a:solidFill>
                <a:latin typeface="Calibri"/>
                <a:ea typeface="Calibri"/>
                <a:cs typeface="Calibri"/>
                <a:sym typeface="Calibri"/>
              </a:rPr>
              <a:t>encoding fixer</a:t>
            </a:r>
            <a:endParaRPr sz="1600">
              <a:solidFill>
                <a:schemeClr val="dk1"/>
              </a:solidFill>
              <a:latin typeface="Calibri"/>
              <a:ea typeface="Calibri"/>
              <a:cs typeface="Calibri"/>
              <a:sym typeface="Calibri"/>
            </a:endParaRPr>
          </a:p>
          <a:p>
            <a:pPr indent="-330200" lvl="0" marL="457200" rtl="0" algn="l">
              <a:lnSpc>
                <a:spcPct val="115000"/>
              </a:lnSpc>
              <a:spcBef>
                <a:spcPts val="1000"/>
              </a:spcBef>
              <a:spcAft>
                <a:spcPts val="0"/>
              </a:spcAft>
              <a:buClr>
                <a:schemeClr val="dk1"/>
              </a:buClr>
              <a:buSzPts val="1600"/>
              <a:buFont typeface="Calibri"/>
              <a:buChar char="●"/>
            </a:pPr>
            <a:r>
              <a:rPr lang="es-419" sz="1600">
                <a:solidFill>
                  <a:schemeClr val="dk1"/>
                </a:solidFill>
                <a:latin typeface="Calibri"/>
                <a:ea typeface="Calibri"/>
                <a:cs typeface="Calibri"/>
                <a:sym typeface="Calibri"/>
              </a:rPr>
              <a:t>cleaning: </a:t>
            </a:r>
            <a:r>
              <a:rPr lang="es-419" sz="1600">
                <a:solidFill>
                  <a:schemeClr val="dk1"/>
                </a:solidFill>
                <a:latin typeface="Calibri"/>
                <a:ea typeface="Calibri"/>
                <a:cs typeface="Calibri"/>
                <a:sym typeface="Calibri"/>
              </a:rPr>
              <a:t>punctuation and accents, special characters, numeric digits, leading, ending and vertical whitespace, HTML formatting, lowercasing</a:t>
            </a:r>
            <a:endParaRPr sz="1600">
              <a:solidFill>
                <a:schemeClr val="dk1"/>
              </a:solidFill>
              <a:latin typeface="Calibri"/>
              <a:ea typeface="Calibri"/>
              <a:cs typeface="Calibri"/>
              <a:sym typeface="Calibri"/>
            </a:endParaRPr>
          </a:p>
          <a:p>
            <a:pPr indent="-330200" lvl="0" marL="457200" rtl="0" algn="l">
              <a:lnSpc>
                <a:spcPct val="115000"/>
              </a:lnSpc>
              <a:spcBef>
                <a:spcPts val="1000"/>
              </a:spcBef>
              <a:spcAft>
                <a:spcPts val="0"/>
              </a:spcAft>
              <a:buClr>
                <a:schemeClr val="dk1"/>
              </a:buClr>
              <a:buSzPts val="1600"/>
              <a:buFont typeface="Calibri"/>
              <a:buChar char="●"/>
            </a:pPr>
            <a:r>
              <a:rPr lang="es-419" sz="1600">
                <a:solidFill>
                  <a:schemeClr val="dk1"/>
                </a:solidFill>
                <a:latin typeface="Calibri"/>
                <a:ea typeface="Calibri"/>
                <a:cs typeface="Calibri"/>
                <a:sym typeface="Calibri"/>
              </a:rPr>
              <a:t>tokenization: split sentences into individual tokens</a:t>
            </a:r>
            <a:endParaRPr sz="1600">
              <a:solidFill>
                <a:schemeClr val="dk1"/>
              </a:solidFill>
              <a:latin typeface="Calibri"/>
              <a:ea typeface="Calibri"/>
              <a:cs typeface="Calibri"/>
              <a:sym typeface="Calibri"/>
            </a:endParaRPr>
          </a:p>
        </p:txBody>
      </p:sp>
      <p:sp>
        <p:nvSpPr>
          <p:cNvPr id="486" name="Google Shape;486;p52"/>
          <p:cNvSpPr txBox="1"/>
          <p:nvPr/>
        </p:nvSpPr>
        <p:spPr>
          <a:xfrm>
            <a:off x="146125" y="192050"/>
            <a:ext cx="8997900" cy="363300"/>
          </a:xfrm>
          <a:prstGeom prst="rect">
            <a:avLst/>
          </a:prstGeom>
          <a:noFill/>
          <a:ln>
            <a:noFill/>
          </a:ln>
        </p:spPr>
        <p:txBody>
          <a:bodyPr anchorCtr="0" anchor="t" bIns="34275" lIns="68575" spcFirstLastPara="1" rIns="68575" wrap="square" tIns="34275">
            <a:noAutofit/>
          </a:bodyPr>
          <a:lstStyle/>
          <a:p>
            <a:pPr indent="0" lvl="0" marL="0" rtl="0" algn="l">
              <a:lnSpc>
                <a:spcPct val="90000"/>
              </a:lnSpc>
              <a:spcBef>
                <a:spcPts val="0"/>
              </a:spcBef>
              <a:spcAft>
                <a:spcPts val="0"/>
              </a:spcAft>
              <a:buNone/>
            </a:pPr>
            <a:r>
              <a:rPr b="1" lang="es-419" sz="2200">
                <a:solidFill>
                  <a:srgbClr val="124484"/>
                </a:solidFill>
                <a:latin typeface="Calibri"/>
                <a:ea typeface="Calibri"/>
                <a:cs typeface="Calibri"/>
                <a:sym typeface="Calibri"/>
              </a:rPr>
              <a:t>Step 1: Data preparation</a:t>
            </a:r>
            <a:endParaRPr b="1" sz="1500">
              <a:solidFill>
                <a:srgbClr val="124484"/>
              </a:solidFill>
              <a:latin typeface="Calibri"/>
              <a:ea typeface="Calibri"/>
              <a:cs typeface="Calibri"/>
              <a:sym typeface="Calibri"/>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sp>
        <p:nvSpPr>
          <p:cNvPr id="491" name="Google Shape;491;p53"/>
          <p:cNvSpPr txBox="1"/>
          <p:nvPr/>
        </p:nvSpPr>
        <p:spPr>
          <a:xfrm>
            <a:off x="600700" y="800925"/>
            <a:ext cx="7934400" cy="2912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s-419" sz="1600">
                <a:solidFill>
                  <a:schemeClr val="dk1"/>
                </a:solidFill>
                <a:latin typeface="Calibri"/>
                <a:ea typeface="Calibri"/>
                <a:cs typeface="Calibri"/>
                <a:sym typeface="Calibri"/>
              </a:rPr>
              <a:t>Motivation</a:t>
            </a:r>
            <a:r>
              <a:rPr lang="es-419" sz="1600">
                <a:solidFill>
                  <a:schemeClr val="dk1"/>
                </a:solidFill>
                <a:latin typeface="Calibri"/>
                <a:ea typeface="Calibri"/>
                <a:cs typeface="Calibri"/>
                <a:sym typeface="Calibri"/>
              </a:rPr>
              <a:t>: Machine learning algorithms cannot work with raw text directly;</a:t>
            </a:r>
            <a:br>
              <a:rPr lang="es-419" sz="1600">
                <a:solidFill>
                  <a:schemeClr val="dk1"/>
                </a:solidFill>
                <a:latin typeface="Calibri"/>
                <a:ea typeface="Calibri"/>
                <a:cs typeface="Calibri"/>
                <a:sym typeface="Calibri"/>
              </a:rPr>
            </a:br>
            <a:r>
              <a:rPr lang="es-419" sz="1600">
                <a:solidFill>
                  <a:schemeClr val="dk1"/>
                </a:solidFill>
                <a:latin typeface="Calibri"/>
                <a:ea typeface="Calibri"/>
                <a:cs typeface="Calibri"/>
                <a:sym typeface="Calibri"/>
              </a:rPr>
              <a:t> the text must be converted into numbers: </a:t>
            </a:r>
            <a:r>
              <a:rPr b="1" lang="es-419" sz="1600">
                <a:solidFill>
                  <a:schemeClr val="dk1"/>
                </a:solidFill>
                <a:latin typeface="Calibri"/>
                <a:ea typeface="Calibri"/>
                <a:cs typeface="Calibri"/>
                <a:sym typeface="Calibri"/>
              </a:rPr>
              <a:t>words must be transformed into vectors</a:t>
            </a:r>
            <a:endParaRPr sz="1600">
              <a:solidFill>
                <a:schemeClr val="dk1"/>
              </a:solidFill>
              <a:latin typeface="Calibri"/>
              <a:ea typeface="Calibri"/>
              <a:cs typeface="Calibri"/>
              <a:sym typeface="Calibri"/>
            </a:endParaRPr>
          </a:p>
          <a:p>
            <a:pPr indent="0" lvl="0" marL="0" rtl="0" algn="l">
              <a:lnSpc>
                <a:spcPct val="106999"/>
              </a:lnSpc>
              <a:spcBef>
                <a:spcPts val="1600"/>
              </a:spcBef>
              <a:spcAft>
                <a:spcPts val="0"/>
              </a:spcAft>
              <a:buNone/>
            </a:pPr>
            <a:r>
              <a:t/>
            </a:r>
            <a:endParaRPr sz="1600">
              <a:solidFill>
                <a:schemeClr val="dk1"/>
              </a:solidFill>
              <a:latin typeface="Calibri"/>
              <a:ea typeface="Calibri"/>
              <a:cs typeface="Calibri"/>
              <a:sym typeface="Calibri"/>
            </a:endParaRPr>
          </a:p>
          <a:p>
            <a:pPr indent="0" lvl="0" marL="0" rtl="0" algn="l">
              <a:lnSpc>
                <a:spcPct val="106999"/>
              </a:lnSpc>
              <a:spcBef>
                <a:spcPts val="500"/>
              </a:spcBef>
              <a:spcAft>
                <a:spcPts val="0"/>
              </a:spcAft>
              <a:buNone/>
            </a:pPr>
            <a:r>
              <a:rPr b="1" lang="es-419" sz="1600">
                <a:solidFill>
                  <a:schemeClr val="dk1"/>
                </a:solidFill>
                <a:latin typeface="Calibri"/>
                <a:ea typeface="Calibri"/>
                <a:cs typeface="Calibri"/>
                <a:sym typeface="Calibri"/>
              </a:rPr>
              <a:t>Different ways:</a:t>
            </a:r>
            <a:endParaRPr b="1" sz="1600">
              <a:solidFill>
                <a:schemeClr val="dk1"/>
              </a:solidFill>
              <a:latin typeface="Calibri"/>
              <a:ea typeface="Calibri"/>
              <a:cs typeface="Calibri"/>
              <a:sym typeface="Calibri"/>
            </a:endParaRPr>
          </a:p>
          <a:p>
            <a:pPr indent="-330200" lvl="0" marL="457200" rtl="0" algn="l">
              <a:lnSpc>
                <a:spcPct val="106999"/>
              </a:lnSpc>
              <a:spcBef>
                <a:spcPts val="500"/>
              </a:spcBef>
              <a:spcAft>
                <a:spcPts val="0"/>
              </a:spcAft>
              <a:buClr>
                <a:schemeClr val="dk1"/>
              </a:buClr>
              <a:buSzPts val="1600"/>
              <a:buFont typeface="Calibri"/>
              <a:buChar char="●"/>
            </a:pPr>
            <a:r>
              <a:rPr lang="es-419" sz="1600">
                <a:solidFill>
                  <a:schemeClr val="dk1"/>
                </a:solidFill>
                <a:latin typeface="Calibri"/>
                <a:ea typeface="Calibri"/>
                <a:cs typeface="Calibri"/>
                <a:sym typeface="Calibri"/>
              </a:rPr>
              <a:t>One-Hot encoding</a:t>
            </a:r>
            <a:endParaRPr sz="1600">
              <a:solidFill>
                <a:schemeClr val="dk1"/>
              </a:solidFill>
              <a:latin typeface="Calibri"/>
              <a:ea typeface="Calibri"/>
              <a:cs typeface="Calibri"/>
              <a:sym typeface="Calibri"/>
            </a:endParaRPr>
          </a:p>
          <a:p>
            <a:pPr indent="-330200" lvl="0" marL="457200" rtl="0" algn="l">
              <a:lnSpc>
                <a:spcPct val="106999"/>
              </a:lnSpc>
              <a:spcBef>
                <a:spcPts val="0"/>
              </a:spcBef>
              <a:spcAft>
                <a:spcPts val="0"/>
              </a:spcAft>
              <a:buClr>
                <a:schemeClr val="dk1"/>
              </a:buClr>
              <a:buSzPts val="1600"/>
              <a:buFont typeface="Calibri"/>
              <a:buChar char="●"/>
            </a:pPr>
            <a:r>
              <a:rPr lang="es-419" sz="1600">
                <a:solidFill>
                  <a:schemeClr val="dk1"/>
                </a:solidFill>
                <a:latin typeface="Calibri"/>
                <a:ea typeface="Calibri"/>
                <a:cs typeface="Calibri"/>
                <a:sym typeface="Calibri"/>
              </a:rPr>
              <a:t>Bag-of-Words (BoW)</a:t>
            </a:r>
            <a:endParaRPr sz="1600">
              <a:solidFill>
                <a:schemeClr val="dk1"/>
              </a:solidFill>
              <a:latin typeface="Calibri"/>
              <a:ea typeface="Calibri"/>
              <a:cs typeface="Calibri"/>
              <a:sym typeface="Calibri"/>
            </a:endParaRPr>
          </a:p>
          <a:p>
            <a:pPr indent="-330200" lvl="0" marL="457200" rtl="0" algn="l">
              <a:lnSpc>
                <a:spcPct val="106999"/>
              </a:lnSpc>
              <a:spcBef>
                <a:spcPts val="0"/>
              </a:spcBef>
              <a:spcAft>
                <a:spcPts val="0"/>
              </a:spcAft>
              <a:buClr>
                <a:schemeClr val="dk1"/>
              </a:buClr>
              <a:buSzPts val="1600"/>
              <a:buFont typeface="Calibri"/>
              <a:buChar char="●"/>
            </a:pPr>
            <a:r>
              <a:rPr lang="es-419" sz="1600">
                <a:solidFill>
                  <a:schemeClr val="dk1"/>
                </a:solidFill>
                <a:latin typeface="Calibri"/>
                <a:ea typeface="Calibri"/>
                <a:cs typeface="Calibri"/>
                <a:sym typeface="Calibri"/>
              </a:rPr>
              <a:t>Word embeddings</a:t>
            </a:r>
            <a:endParaRPr sz="1600">
              <a:solidFill>
                <a:schemeClr val="dk1"/>
              </a:solidFill>
              <a:latin typeface="Calibri"/>
              <a:ea typeface="Calibri"/>
              <a:cs typeface="Calibri"/>
              <a:sym typeface="Calibri"/>
            </a:endParaRPr>
          </a:p>
          <a:p>
            <a:pPr indent="-330200" lvl="0" marL="457200" rtl="0" algn="l">
              <a:lnSpc>
                <a:spcPct val="106999"/>
              </a:lnSpc>
              <a:spcBef>
                <a:spcPts val="0"/>
              </a:spcBef>
              <a:spcAft>
                <a:spcPts val="0"/>
              </a:spcAft>
              <a:buClr>
                <a:schemeClr val="dk1"/>
              </a:buClr>
              <a:buSzPts val="1600"/>
              <a:buFont typeface="Calibri"/>
              <a:buChar char="●"/>
            </a:pPr>
            <a:r>
              <a:rPr lang="es-419" sz="1600">
                <a:solidFill>
                  <a:schemeClr val="dk1"/>
                </a:solidFill>
                <a:latin typeface="Calibri"/>
                <a:ea typeface="Calibri"/>
                <a:cs typeface="Calibri"/>
                <a:sym typeface="Calibri"/>
              </a:rPr>
              <a:t>Context embeddings</a:t>
            </a:r>
            <a:endParaRPr sz="1600">
              <a:solidFill>
                <a:schemeClr val="dk1"/>
              </a:solidFill>
              <a:latin typeface="Calibri"/>
              <a:ea typeface="Calibri"/>
              <a:cs typeface="Calibri"/>
              <a:sym typeface="Calibri"/>
            </a:endParaRPr>
          </a:p>
          <a:p>
            <a:pPr indent="-330200" lvl="0" marL="457200" rtl="0" algn="l">
              <a:lnSpc>
                <a:spcPct val="106999"/>
              </a:lnSpc>
              <a:spcBef>
                <a:spcPts val="0"/>
              </a:spcBef>
              <a:spcAft>
                <a:spcPts val="0"/>
              </a:spcAft>
              <a:buClr>
                <a:schemeClr val="dk1"/>
              </a:buClr>
              <a:buSzPts val="1600"/>
              <a:buFont typeface="Calibri"/>
              <a:buChar char="●"/>
            </a:pPr>
            <a:r>
              <a:rPr lang="es-419" sz="1600">
                <a:solidFill>
                  <a:schemeClr val="dk1"/>
                </a:solidFill>
                <a:latin typeface="Calibri"/>
                <a:ea typeface="Calibri"/>
                <a:cs typeface="Calibri"/>
                <a:sym typeface="Calibri"/>
              </a:rPr>
              <a:t>Language models</a:t>
            </a:r>
            <a:endParaRPr sz="1600">
              <a:solidFill>
                <a:schemeClr val="dk1"/>
              </a:solidFill>
              <a:latin typeface="Calibri"/>
              <a:ea typeface="Calibri"/>
              <a:cs typeface="Calibri"/>
              <a:sym typeface="Calibri"/>
            </a:endParaRPr>
          </a:p>
        </p:txBody>
      </p:sp>
      <p:sp>
        <p:nvSpPr>
          <p:cNvPr id="492" name="Google Shape;492;p53"/>
          <p:cNvSpPr txBox="1"/>
          <p:nvPr/>
        </p:nvSpPr>
        <p:spPr>
          <a:xfrm>
            <a:off x="146125" y="192050"/>
            <a:ext cx="8997900" cy="363300"/>
          </a:xfrm>
          <a:prstGeom prst="rect">
            <a:avLst/>
          </a:prstGeom>
          <a:noFill/>
          <a:ln>
            <a:noFill/>
          </a:ln>
        </p:spPr>
        <p:txBody>
          <a:bodyPr anchorCtr="0" anchor="t" bIns="34275" lIns="68575" spcFirstLastPara="1" rIns="68575" wrap="square" tIns="34275">
            <a:noAutofit/>
          </a:bodyPr>
          <a:lstStyle/>
          <a:p>
            <a:pPr indent="0" lvl="0" marL="0" rtl="0" algn="l">
              <a:lnSpc>
                <a:spcPct val="90000"/>
              </a:lnSpc>
              <a:spcBef>
                <a:spcPts val="0"/>
              </a:spcBef>
              <a:spcAft>
                <a:spcPts val="0"/>
              </a:spcAft>
              <a:buNone/>
            </a:pPr>
            <a:r>
              <a:rPr b="1" lang="es-419" sz="2200">
                <a:solidFill>
                  <a:srgbClr val="124484"/>
                </a:solidFill>
                <a:latin typeface="Calibri"/>
                <a:ea typeface="Calibri"/>
                <a:cs typeface="Calibri"/>
                <a:sym typeface="Calibri"/>
              </a:rPr>
              <a:t>Step 2: Transform words into vectors</a:t>
            </a:r>
            <a:endParaRPr b="1" sz="2200">
              <a:solidFill>
                <a:srgbClr val="124484"/>
              </a:solidFill>
              <a:latin typeface="Calibri"/>
              <a:ea typeface="Calibri"/>
              <a:cs typeface="Calibri"/>
              <a:sym typeface="Calibri"/>
            </a:endParaRPr>
          </a:p>
          <a:p>
            <a:pPr indent="0" lvl="0" marL="0" rtl="0" algn="l">
              <a:lnSpc>
                <a:spcPct val="90000"/>
              </a:lnSpc>
              <a:spcBef>
                <a:spcPts val="0"/>
              </a:spcBef>
              <a:spcAft>
                <a:spcPts val="0"/>
              </a:spcAft>
              <a:buNone/>
            </a:pPr>
            <a:r>
              <a:t/>
            </a:r>
            <a:endParaRPr b="1" sz="1500">
              <a:solidFill>
                <a:srgbClr val="124484"/>
              </a:solidFill>
              <a:latin typeface="Calibri"/>
              <a:ea typeface="Calibri"/>
              <a:cs typeface="Calibri"/>
              <a:sym typeface="Calibri"/>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6" name="Shape 496"/>
        <p:cNvGrpSpPr/>
        <p:nvPr/>
      </p:nvGrpSpPr>
      <p:grpSpPr>
        <a:xfrm>
          <a:off x="0" y="0"/>
          <a:ext cx="0" cy="0"/>
          <a:chOff x="0" y="0"/>
          <a:chExt cx="0" cy="0"/>
        </a:xfrm>
      </p:grpSpPr>
      <p:sp>
        <p:nvSpPr>
          <p:cNvPr id="497" name="Google Shape;497;p54"/>
          <p:cNvSpPr txBox="1"/>
          <p:nvPr/>
        </p:nvSpPr>
        <p:spPr>
          <a:xfrm>
            <a:off x="146125" y="192050"/>
            <a:ext cx="8997900" cy="363300"/>
          </a:xfrm>
          <a:prstGeom prst="rect">
            <a:avLst/>
          </a:prstGeom>
          <a:noFill/>
          <a:ln>
            <a:noFill/>
          </a:ln>
        </p:spPr>
        <p:txBody>
          <a:bodyPr anchorCtr="0" anchor="t" bIns="34275" lIns="68575" spcFirstLastPara="1" rIns="68575" wrap="square" tIns="34275">
            <a:noAutofit/>
          </a:bodyPr>
          <a:lstStyle/>
          <a:p>
            <a:pPr indent="0" lvl="0" marL="0" rtl="0" algn="l">
              <a:lnSpc>
                <a:spcPct val="90000"/>
              </a:lnSpc>
              <a:spcBef>
                <a:spcPts val="0"/>
              </a:spcBef>
              <a:spcAft>
                <a:spcPts val="0"/>
              </a:spcAft>
              <a:buNone/>
            </a:pPr>
            <a:r>
              <a:rPr b="1" lang="es-419" sz="2200">
                <a:solidFill>
                  <a:srgbClr val="124484"/>
                </a:solidFill>
                <a:latin typeface="Calibri"/>
                <a:ea typeface="Calibri"/>
                <a:cs typeface="Calibri"/>
                <a:sym typeface="Calibri"/>
              </a:rPr>
              <a:t>Step 2: Transform words into vectors - One-Hot encoding</a:t>
            </a:r>
            <a:endParaRPr b="1" sz="2200">
              <a:solidFill>
                <a:srgbClr val="124484"/>
              </a:solidFill>
              <a:latin typeface="Calibri"/>
              <a:ea typeface="Calibri"/>
              <a:cs typeface="Calibri"/>
              <a:sym typeface="Calibri"/>
            </a:endParaRPr>
          </a:p>
          <a:p>
            <a:pPr indent="0" lvl="0" marL="0" rtl="0" algn="l">
              <a:lnSpc>
                <a:spcPct val="90000"/>
              </a:lnSpc>
              <a:spcBef>
                <a:spcPts val="0"/>
              </a:spcBef>
              <a:spcAft>
                <a:spcPts val="0"/>
              </a:spcAft>
              <a:buNone/>
            </a:pPr>
            <a:r>
              <a:t/>
            </a:r>
            <a:endParaRPr b="1" sz="1500">
              <a:solidFill>
                <a:srgbClr val="124484"/>
              </a:solidFill>
              <a:latin typeface="Calibri"/>
              <a:ea typeface="Calibri"/>
              <a:cs typeface="Calibri"/>
              <a:sym typeface="Calibri"/>
            </a:endParaRPr>
          </a:p>
        </p:txBody>
      </p:sp>
      <p:sp>
        <p:nvSpPr>
          <p:cNvPr id="498" name="Google Shape;498;p54"/>
          <p:cNvSpPr txBox="1"/>
          <p:nvPr/>
        </p:nvSpPr>
        <p:spPr>
          <a:xfrm>
            <a:off x="311700" y="847675"/>
            <a:ext cx="8520600" cy="34164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Clr>
                <a:srgbClr val="595959"/>
              </a:buClr>
              <a:buSzPts val="1600"/>
              <a:buFont typeface="Calibri"/>
              <a:buAutoNum type="arabicPeriod"/>
            </a:pPr>
            <a:r>
              <a:rPr b="1" lang="es-419" sz="1600">
                <a:latin typeface="Calibri"/>
                <a:ea typeface="Calibri"/>
                <a:cs typeface="Calibri"/>
                <a:sym typeface="Calibri"/>
              </a:rPr>
              <a:t>Description:</a:t>
            </a:r>
            <a:r>
              <a:rPr lang="es-419" sz="1600">
                <a:latin typeface="Calibri"/>
                <a:ea typeface="Calibri"/>
                <a:cs typeface="Calibri"/>
                <a:sym typeface="Calibri"/>
              </a:rPr>
              <a:t> </a:t>
            </a:r>
            <a:r>
              <a:rPr lang="es-419" sz="1600">
                <a:solidFill>
                  <a:schemeClr val="dk1"/>
                </a:solidFill>
                <a:latin typeface="Calibri"/>
                <a:ea typeface="Calibri"/>
                <a:cs typeface="Calibri"/>
                <a:sym typeface="Calibri"/>
              </a:rPr>
              <a:t>each word is represented as a binary vector that is all zero </a:t>
            </a:r>
            <a:br>
              <a:rPr lang="es-419" sz="1600">
                <a:solidFill>
                  <a:schemeClr val="dk1"/>
                </a:solidFill>
                <a:latin typeface="Calibri"/>
                <a:ea typeface="Calibri"/>
                <a:cs typeface="Calibri"/>
                <a:sym typeface="Calibri"/>
              </a:rPr>
            </a:br>
            <a:r>
              <a:rPr lang="es-419" sz="1600">
                <a:solidFill>
                  <a:schemeClr val="dk1"/>
                </a:solidFill>
                <a:latin typeface="Calibri"/>
                <a:ea typeface="Calibri"/>
                <a:cs typeface="Calibri"/>
                <a:sym typeface="Calibri"/>
              </a:rPr>
              <a:t>values except the index of the word, which is marked with a 1</a:t>
            </a:r>
            <a:endParaRPr sz="1600">
              <a:latin typeface="Calibri"/>
              <a:ea typeface="Calibri"/>
              <a:cs typeface="Calibri"/>
              <a:sym typeface="Calibri"/>
            </a:endParaRPr>
          </a:p>
          <a:p>
            <a:pPr indent="-330200" lvl="0" marL="457200" rtl="0" algn="l">
              <a:lnSpc>
                <a:spcPct val="115000"/>
              </a:lnSpc>
              <a:spcBef>
                <a:spcPts val="0"/>
              </a:spcBef>
              <a:spcAft>
                <a:spcPts val="0"/>
              </a:spcAft>
              <a:buSzPts val="1600"/>
              <a:buFont typeface="Calibri"/>
              <a:buAutoNum type="arabicPeriod"/>
            </a:pPr>
            <a:r>
              <a:rPr b="1" lang="es-419" sz="1600">
                <a:latin typeface="Calibri"/>
                <a:ea typeface="Calibri"/>
                <a:cs typeface="Calibri"/>
                <a:sym typeface="Calibri"/>
              </a:rPr>
              <a:t>Example:</a:t>
            </a:r>
            <a:br>
              <a:rPr lang="es-419" sz="1600">
                <a:latin typeface="Calibri"/>
                <a:ea typeface="Calibri"/>
                <a:cs typeface="Calibri"/>
                <a:sym typeface="Calibri"/>
              </a:rPr>
            </a:br>
            <a:r>
              <a:rPr lang="es-419" sz="1600">
                <a:latin typeface="Calibri"/>
                <a:ea typeface="Calibri"/>
                <a:cs typeface="Calibri"/>
                <a:sym typeface="Calibri"/>
              </a:rPr>
              <a:t> “The cat sat on the mat”</a:t>
            </a:r>
            <a:br>
              <a:rPr lang="es-419" sz="1600">
                <a:latin typeface="Calibri"/>
                <a:ea typeface="Calibri"/>
                <a:cs typeface="Calibri"/>
                <a:sym typeface="Calibri"/>
              </a:rPr>
            </a:br>
            <a:br>
              <a:rPr lang="es-419" sz="1600">
                <a:latin typeface="Calibri"/>
                <a:ea typeface="Calibri"/>
                <a:cs typeface="Calibri"/>
                <a:sym typeface="Calibri"/>
              </a:rPr>
            </a:br>
            <a:br>
              <a:rPr lang="es-419" sz="1600">
                <a:latin typeface="Calibri"/>
                <a:ea typeface="Calibri"/>
                <a:cs typeface="Calibri"/>
                <a:sym typeface="Calibri"/>
              </a:rPr>
            </a:br>
            <a:br>
              <a:rPr lang="es-419" sz="1600">
                <a:latin typeface="Calibri"/>
                <a:ea typeface="Calibri"/>
                <a:cs typeface="Calibri"/>
                <a:sym typeface="Calibri"/>
              </a:rPr>
            </a:br>
            <a:br>
              <a:rPr lang="es-419" sz="1600">
                <a:latin typeface="Calibri"/>
                <a:ea typeface="Calibri"/>
                <a:cs typeface="Calibri"/>
                <a:sym typeface="Calibri"/>
              </a:rPr>
            </a:br>
            <a:br>
              <a:rPr lang="es-419" sz="1600">
                <a:latin typeface="Calibri"/>
                <a:ea typeface="Calibri"/>
                <a:cs typeface="Calibri"/>
                <a:sym typeface="Calibri"/>
              </a:rPr>
            </a:br>
            <a:br>
              <a:rPr lang="es-419" sz="1100">
                <a:latin typeface="Calibri"/>
                <a:ea typeface="Calibri"/>
                <a:cs typeface="Calibri"/>
                <a:sym typeface="Calibri"/>
              </a:rPr>
            </a:br>
            <a:endParaRPr sz="2100">
              <a:latin typeface="Calibri"/>
              <a:ea typeface="Calibri"/>
              <a:cs typeface="Calibri"/>
              <a:sym typeface="Calibri"/>
            </a:endParaRPr>
          </a:p>
          <a:p>
            <a:pPr indent="-330200" lvl="0" marL="457200" rtl="0" algn="l">
              <a:lnSpc>
                <a:spcPct val="115000"/>
              </a:lnSpc>
              <a:spcBef>
                <a:spcPts val="0"/>
              </a:spcBef>
              <a:spcAft>
                <a:spcPts val="0"/>
              </a:spcAft>
              <a:buSzPts val="1600"/>
              <a:buFont typeface="Calibri"/>
              <a:buAutoNum type="arabicPeriod"/>
            </a:pPr>
            <a:r>
              <a:rPr b="1" lang="es-419" sz="1600">
                <a:latin typeface="Calibri"/>
                <a:ea typeface="Calibri"/>
                <a:cs typeface="Calibri"/>
                <a:sym typeface="Calibri"/>
              </a:rPr>
              <a:t>Not very useful:</a:t>
            </a:r>
            <a:r>
              <a:rPr lang="es-419" sz="1600">
                <a:latin typeface="Calibri"/>
                <a:ea typeface="Calibri"/>
                <a:cs typeface="Calibri"/>
                <a:sym typeface="Calibri"/>
              </a:rPr>
              <a:t> all word vectors are equally separated, if we have 300K words, our vectors have 300K dimensions, etc.</a:t>
            </a:r>
            <a:endParaRPr sz="1600">
              <a:latin typeface="Calibri"/>
              <a:ea typeface="Calibri"/>
              <a:cs typeface="Calibri"/>
              <a:sym typeface="Calibri"/>
            </a:endParaRPr>
          </a:p>
        </p:txBody>
      </p:sp>
      <p:pic>
        <p:nvPicPr>
          <p:cNvPr id="499" name="Google Shape;499;p54"/>
          <p:cNvPicPr preferRelativeResize="0"/>
          <p:nvPr/>
        </p:nvPicPr>
        <p:blipFill>
          <a:blip r:embed="rId3">
            <a:alphaModFix/>
          </a:blip>
          <a:stretch>
            <a:fillRect/>
          </a:stretch>
        </p:blipFill>
        <p:spPr>
          <a:xfrm>
            <a:off x="966600" y="2143550"/>
            <a:ext cx="2266950" cy="1238250"/>
          </a:xfrm>
          <a:prstGeom prst="rect">
            <a:avLst/>
          </a:prstGeom>
          <a:noFill/>
          <a:ln cap="flat" cmpd="sng" w="19050">
            <a:solidFill>
              <a:schemeClr val="dk2"/>
            </a:solidFill>
            <a:prstDash val="solid"/>
            <a:round/>
            <a:headEnd len="sm" w="sm" type="none"/>
            <a:tailEnd len="sm" w="sm" type="none"/>
          </a:ln>
        </p:spPr>
      </p:pic>
      <p:cxnSp>
        <p:nvCxnSpPr>
          <p:cNvPr id="500" name="Google Shape;500;p54"/>
          <p:cNvCxnSpPr/>
          <p:nvPr/>
        </p:nvCxnSpPr>
        <p:spPr>
          <a:xfrm rot="10800000">
            <a:off x="3009750" y="3301750"/>
            <a:ext cx="494100" cy="494100"/>
          </a:xfrm>
          <a:prstGeom prst="straightConnector1">
            <a:avLst/>
          </a:prstGeom>
          <a:noFill/>
          <a:ln cap="flat" cmpd="sng" w="19050">
            <a:solidFill>
              <a:srgbClr val="000000"/>
            </a:solidFill>
            <a:prstDash val="solid"/>
            <a:round/>
            <a:headEnd len="med" w="med" type="none"/>
            <a:tailEnd len="med" w="med" type="triangle"/>
          </a:ln>
        </p:spPr>
      </p:cxnSp>
      <p:sp>
        <p:nvSpPr>
          <p:cNvPr id="501" name="Google Shape;501;p54"/>
          <p:cNvSpPr txBox="1"/>
          <p:nvPr/>
        </p:nvSpPr>
        <p:spPr>
          <a:xfrm>
            <a:off x="3503850" y="3582475"/>
            <a:ext cx="7074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600">
                <a:latin typeface="Calibri"/>
                <a:ea typeface="Calibri"/>
                <a:cs typeface="Calibri"/>
                <a:sym typeface="Calibri"/>
              </a:rPr>
              <a:t>mat</a:t>
            </a:r>
            <a:endParaRPr sz="1600">
              <a:latin typeface="Calibri"/>
              <a:ea typeface="Calibri"/>
              <a:cs typeface="Calibri"/>
              <a:sym typeface="Calibri"/>
            </a:endParaRPr>
          </a:p>
        </p:txBody>
      </p:sp>
      <p:cxnSp>
        <p:nvCxnSpPr>
          <p:cNvPr id="502" name="Google Shape;502;p54"/>
          <p:cNvCxnSpPr/>
          <p:nvPr/>
        </p:nvCxnSpPr>
        <p:spPr>
          <a:xfrm flipH="1" rot="10800000">
            <a:off x="1650850" y="3301775"/>
            <a:ext cx="309600" cy="393000"/>
          </a:xfrm>
          <a:prstGeom prst="straightConnector1">
            <a:avLst/>
          </a:prstGeom>
          <a:noFill/>
          <a:ln cap="flat" cmpd="sng" w="19050">
            <a:solidFill>
              <a:srgbClr val="000000"/>
            </a:solidFill>
            <a:prstDash val="solid"/>
            <a:round/>
            <a:headEnd len="med" w="med" type="none"/>
            <a:tailEnd len="med" w="med" type="triangle"/>
          </a:ln>
        </p:spPr>
      </p:cxnSp>
      <p:sp>
        <p:nvSpPr>
          <p:cNvPr id="503" name="Google Shape;503;p54"/>
          <p:cNvSpPr txBox="1"/>
          <p:nvPr/>
        </p:nvSpPr>
        <p:spPr>
          <a:xfrm>
            <a:off x="1253050" y="3532700"/>
            <a:ext cx="7074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600">
                <a:latin typeface="Calibri"/>
                <a:ea typeface="Calibri"/>
                <a:cs typeface="Calibri"/>
                <a:sym typeface="Calibri"/>
              </a:rPr>
              <a:t>the</a:t>
            </a:r>
            <a:endParaRPr sz="1600">
              <a:latin typeface="Calibri"/>
              <a:ea typeface="Calibri"/>
              <a:cs typeface="Calibri"/>
              <a:sym typeface="Calibri"/>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 name="Shape 507"/>
        <p:cNvGrpSpPr/>
        <p:nvPr/>
      </p:nvGrpSpPr>
      <p:grpSpPr>
        <a:xfrm>
          <a:off x="0" y="0"/>
          <a:ext cx="0" cy="0"/>
          <a:chOff x="0" y="0"/>
          <a:chExt cx="0" cy="0"/>
        </a:xfrm>
      </p:grpSpPr>
      <p:sp>
        <p:nvSpPr>
          <p:cNvPr id="508" name="Google Shape;508;p55"/>
          <p:cNvSpPr txBox="1"/>
          <p:nvPr/>
        </p:nvSpPr>
        <p:spPr>
          <a:xfrm>
            <a:off x="146125" y="192050"/>
            <a:ext cx="8997900" cy="363300"/>
          </a:xfrm>
          <a:prstGeom prst="rect">
            <a:avLst/>
          </a:prstGeom>
          <a:noFill/>
          <a:ln>
            <a:noFill/>
          </a:ln>
        </p:spPr>
        <p:txBody>
          <a:bodyPr anchorCtr="0" anchor="t" bIns="34275" lIns="68575" spcFirstLastPara="1" rIns="68575" wrap="square" tIns="34275">
            <a:noAutofit/>
          </a:bodyPr>
          <a:lstStyle/>
          <a:p>
            <a:pPr indent="0" lvl="0" marL="0" rtl="0" algn="l">
              <a:lnSpc>
                <a:spcPct val="90000"/>
              </a:lnSpc>
              <a:spcBef>
                <a:spcPts val="0"/>
              </a:spcBef>
              <a:spcAft>
                <a:spcPts val="0"/>
              </a:spcAft>
              <a:buNone/>
            </a:pPr>
            <a:r>
              <a:rPr b="1" lang="es-419" sz="2200">
                <a:solidFill>
                  <a:srgbClr val="124484"/>
                </a:solidFill>
                <a:latin typeface="Calibri"/>
                <a:ea typeface="Calibri"/>
                <a:cs typeface="Calibri"/>
                <a:sym typeface="Calibri"/>
              </a:rPr>
              <a:t>Step 2: Transform words into vectors</a:t>
            </a:r>
            <a:r>
              <a:rPr b="1" lang="es-419" sz="2200">
                <a:solidFill>
                  <a:srgbClr val="124484"/>
                </a:solidFill>
                <a:latin typeface="Calibri"/>
                <a:ea typeface="Calibri"/>
                <a:cs typeface="Calibri"/>
                <a:sym typeface="Calibri"/>
              </a:rPr>
              <a:t> - Word embeddings</a:t>
            </a:r>
            <a:endParaRPr b="1" sz="1500">
              <a:solidFill>
                <a:srgbClr val="124484"/>
              </a:solidFill>
              <a:latin typeface="Calibri"/>
              <a:ea typeface="Calibri"/>
              <a:cs typeface="Calibri"/>
              <a:sym typeface="Calibri"/>
            </a:endParaRPr>
          </a:p>
        </p:txBody>
      </p:sp>
      <p:sp>
        <p:nvSpPr>
          <p:cNvPr id="509" name="Google Shape;509;p55"/>
          <p:cNvSpPr txBox="1"/>
          <p:nvPr/>
        </p:nvSpPr>
        <p:spPr>
          <a:xfrm>
            <a:off x="311700" y="847675"/>
            <a:ext cx="8520600" cy="36810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Clr>
                <a:srgbClr val="595959"/>
              </a:buClr>
              <a:buSzPts val="1600"/>
              <a:buFont typeface="Calibri"/>
              <a:buAutoNum type="arabicPeriod"/>
            </a:pPr>
            <a:r>
              <a:rPr b="1" lang="es-419" sz="1600">
                <a:latin typeface="Calibri"/>
                <a:ea typeface="Calibri"/>
                <a:cs typeface="Calibri"/>
                <a:sym typeface="Calibri"/>
              </a:rPr>
              <a:t>Description:</a:t>
            </a:r>
            <a:r>
              <a:rPr lang="es-419" sz="1600">
                <a:latin typeface="Calibri"/>
                <a:ea typeface="Calibri"/>
                <a:cs typeface="Calibri"/>
                <a:sym typeface="Calibri"/>
              </a:rPr>
              <a:t> </a:t>
            </a:r>
            <a:r>
              <a:rPr lang="es-419" sz="1600">
                <a:solidFill>
                  <a:schemeClr val="dk1"/>
                </a:solidFill>
                <a:latin typeface="Calibri"/>
                <a:ea typeface="Calibri"/>
                <a:cs typeface="Calibri"/>
                <a:sym typeface="Calibri"/>
              </a:rPr>
              <a:t>each word is represented as a real vector. Words with similar </a:t>
            </a:r>
            <a:br>
              <a:rPr lang="es-419" sz="1600">
                <a:solidFill>
                  <a:schemeClr val="dk1"/>
                </a:solidFill>
                <a:latin typeface="Calibri"/>
                <a:ea typeface="Calibri"/>
                <a:cs typeface="Calibri"/>
                <a:sym typeface="Calibri"/>
              </a:rPr>
            </a:br>
            <a:r>
              <a:rPr lang="es-419" sz="1600">
                <a:solidFill>
                  <a:schemeClr val="dk1"/>
                </a:solidFill>
                <a:latin typeface="Calibri"/>
                <a:ea typeface="Calibri"/>
                <a:cs typeface="Calibri"/>
                <a:sym typeface="Calibri"/>
              </a:rPr>
              <a:t>meanings are close in the vector space.</a:t>
            </a:r>
            <a:endParaRPr sz="1600">
              <a:latin typeface="Calibri"/>
              <a:ea typeface="Calibri"/>
              <a:cs typeface="Calibri"/>
              <a:sym typeface="Calibri"/>
            </a:endParaRPr>
          </a:p>
          <a:p>
            <a:pPr indent="-330200" lvl="0" marL="457200" rtl="0" algn="l">
              <a:lnSpc>
                <a:spcPct val="115000"/>
              </a:lnSpc>
              <a:spcBef>
                <a:spcPts val="0"/>
              </a:spcBef>
              <a:spcAft>
                <a:spcPts val="0"/>
              </a:spcAft>
              <a:buSzPts val="1600"/>
              <a:buFont typeface="Calibri"/>
              <a:buAutoNum type="arabicPeriod"/>
            </a:pPr>
            <a:r>
              <a:rPr b="1" lang="es-419" sz="1600">
                <a:latin typeface="Calibri"/>
                <a:ea typeface="Calibri"/>
                <a:cs typeface="Calibri"/>
                <a:sym typeface="Calibri"/>
              </a:rPr>
              <a:t>How to create them: </a:t>
            </a:r>
            <a:r>
              <a:rPr lang="es-419" sz="1600">
                <a:latin typeface="Calibri"/>
                <a:ea typeface="Calibri"/>
                <a:cs typeface="Calibri"/>
                <a:sym typeface="Calibri"/>
              </a:rPr>
              <a:t>the vectors are built with neural networks that use large collections of documents (example: the whole PubMed)</a:t>
            </a:r>
            <a:endParaRPr sz="1600">
              <a:latin typeface="Calibri"/>
              <a:ea typeface="Calibri"/>
              <a:cs typeface="Calibri"/>
              <a:sym typeface="Calibri"/>
            </a:endParaRPr>
          </a:p>
          <a:p>
            <a:pPr indent="-330200" lvl="0" marL="457200" rtl="0" algn="l">
              <a:lnSpc>
                <a:spcPct val="115000"/>
              </a:lnSpc>
              <a:spcBef>
                <a:spcPts val="0"/>
              </a:spcBef>
              <a:spcAft>
                <a:spcPts val="0"/>
              </a:spcAft>
              <a:buSzPts val="1600"/>
              <a:buFont typeface="Calibri"/>
              <a:buAutoNum type="arabicPeriod"/>
            </a:pPr>
            <a:r>
              <a:rPr b="1" lang="es-419" sz="1600">
                <a:latin typeface="Calibri"/>
                <a:ea typeface="Calibri"/>
                <a:cs typeface="Calibri"/>
                <a:sym typeface="Calibri"/>
              </a:rPr>
              <a:t>Limitations: </a:t>
            </a:r>
            <a:r>
              <a:rPr lang="es-419" sz="1600">
                <a:latin typeface="Calibri"/>
                <a:ea typeface="Calibri"/>
                <a:cs typeface="Calibri"/>
                <a:sym typeface="Calibri"/>
              </a:rPr>
              <a:t>do not take into account the context (e.g. “banco” has different meanings in different contexts)</a:t>
            </a:r>
            <a:endParaRPr sz="1600">
              <a:latin typeface="Calibri"/>
              <a:ea typeface="Calibri"/>
              <a:cs typeface="Calibri"/>
              <a:sym typeface="Calibri"/>
            </a:endParaRPr>
          </a:p>
        </p:txBody>
      </p:sp>
      <p:pic>
        <p:nvPicPr>
          <p:cNvPr id="510" name="Google Shape;510;p55"/>
          <p:cNvPicPr preferRelativeResize="0"/>
          <p:nvPr/>
        </p:nvPicPr>
        <p:blipFill>
          <a:blip r:embed="rId3">
            <a:alphaModFix/>
          </a:blip>
          <a:stretch>
            <a:fillRect/>
          </a:stretch>
        </p:blipFill>
        <p:spPr>
          <a:xfrm>
            <a:off x="4867100" y="2548312"/>
            <a:ext cx="3377776" cy="2315775"/>
          </a:xfrm>
          <a:prstGeom prst="rect">
            <a:avLst/>
          </a:prstGeom>
          <a:noFill/>
          <a:ln>
            <a:noFill/>
          </a:ln>
        </p:spPr>
      </p:pic>
      <p:graphicFrame>
        <p:nvGraphicFramePr>
          <p:cNvPr id="511" name="Google Shape;511;p55"/>
          <p:cNvGraphicFramePr/>
          <p:nvPr/>
        </p:nvGraphicFramePr>
        <p:xfrm>
          <a:off x="1264650" y="2707618"/>
          <a:ext cx="3000000" cy="3000000"/>
        </p:xfrm>
        <a:graphic>
          <a:graphicData uri="http://schemas.openxmlformats.org/drawingml/2006/table">
            <a:tbl>
              <a:tblPr>
                <a:noFill/>
                <a:tableStyleId>{EAEA8030-08F1-458E-AC03-A68771945C90}</a:tableStyleId>
              </a:tblPr>
              <a:tblGrid>
                <a:gridCol w="640325"/>
                <a:gridCol w="552300"/>
                <a:gridCol w="514575"/>
                <a:gridCol w="476825"/>
                <a:gridCol w="615175"/>
              </a:tblGrid>
              <a:tr h="365750">
                <a:tc>
                  <a:txBody>
                    <a:bodyPr/>
                    <a:lstStyle/>
                    <a:p>
                      <a:pPr indent="0" lvl="0" marL="0" rtl="0" algn="l">
                        <a:spcBef>
                          <a:spcPts val="0"/>
                        </a:spcBef>
                        <a:spcAft>
                          <a:spcPts val="0"/>
                        </a:spcAft>
                        <a:buNone/>
                      </a:pPr>
                      <a:r>
                        <a:t/>
                      </a:r>
                      <a:endParaRPr b="1" sz="1200">
                        <a:latin typeface="Calibri"/>
                        <a:ea typeface="Calibri"/>
                        <a:cs typeface="Calibri"/>
                        <a:sym typeface="Calibri"/>
                      </a:endParaRPr>
                    </a:p>
                  </a:txBody>
                  <a:tcPr marT="91425" marB="91425" marR="91425" marL="91425">
                    <a:solidFill>
                      <a:srgbClr val="CCCCCC"/>
                    </a:solidFill>
                  </a:tcPr>
                </a:tc>
                <a:tc>
                  <a:txBody>
                    <a:bodyPr/>
                    <a:lstStyle/>
                    <a:p>
                      <a:pPr indent="0" lvl="0" marL="0" rtl="0" algn="l">
                        <a:spcBef>
                          <a:spcPts val="0"/>
                        </a:spcBef>
                        <a:spcAft>
                          <a:spcPts val="0"/>
                        </a:spcAft>
                        <a:buNone/>
                      </a:pPr>
                      <a:r>
                        <a:rPr b="1" lang="es-419" sz="1200">
                          <a:latin typeface="Calibri"/>
                          <a:ea typeface="Calibri"/>
                          <a:cs typeface="Calibri"/>
                          <a:sym typeface="Calibri"/>
                        </a:rPr>
                        <a:t>X1</a:t>
                      </a:r>
                      <a:endParaRPr b="1" sz="1200">
                        <a:latin typeface="Calibri"/>
                        <a:ea typeface="Calibri"/>
                        <a:cs typeface="Calibri"/>
                        <a:sym typeface="Calibri"/>
                      </a:endParaRPr>
                    </a:p>
                  </a:txBody>
                  <a:tcPr marT="91425" marB="91425" marR="91425" marL="91425">
                    <a:solidFill>
                      <a:srgbClr val="D9D9D9"/>
                    </a:solidFill>
                  </a:tcPr>
                </a:tc>
                <a:tc>
                  <a:txBody>
                    <a:bodyPr/>
                    <a:lstStyle/>
                    <a:p>
                      <a:pPr indent="0" lvl="0" marL="0" rtl="0" algn="l">
                        <a:spcBef>
                          <a:spcPts val="0"/>
                        </a:spcBef>
                        <a:spcAft>
                          <a:spcPts val="0"/>
                        </a:spcAft>
                        <a:buNone/>
                      </a:pPr>
                      <a:r>
                        <a:rPr b="1" lang="es-419" sz="1200">
                          <a:latin typeface="Calibri"/>
                          <a:ea typeface="Calibri"/>
                          <a:cs typeface="Calibri"/>
                          <a:sym typeface="Calibri"/>
                        </a:rPr>
                        <a:t>X2</a:t>
                      </a:r>
                      <a:endParaRPr b="1" sz="1200">
                        <a:latin typeface="Calibri"/>
                        <a:ea typeface="Calibri"/>
                        <a:cs typeface="Calibri"/>
                        <a:sym typeface="Calibri"/>
                      </a:endParaRPr>
                    </a:p>
                  </a:txBody>
                  <a:tcPr marT="91425" marB="91425" marR="91425" marL="91425">
                    <a:solidFill>
                      <a:srgbClr val="D9D9D9"/>
                    </a:solidFill>
                  </a:tcPr>
                </a:tc>
                <a:tc>
                  <a:txBody>
                    <a:bodyPr/>
                    <a:lstStyle/>
                    <a:p>
                      <a:pPr indent="0" lvl="0" marL="0" rtl="0" algn="l">
                        <a:spcBef>
                          <a:spcPts val="0"/>
                        </a:spcBef>
                        <a:spcAft>
                          <a:spcPts val="0"/>
                        </a:spcAft>
                        <a:buNone/>
                      </a:pPr>
                      <a:r>
                        <a:rPr b="1" lang="es-419" sz="1200">
                          <a:latin typeface="Calibri"/>
                          <a:ea typeface="Calibri"/>
                          <a:cs typeface="Calibri"/>
                          <a:sym typeface="Calibri"/>
                        </a:rPr>
                        <a:t>...</a:t>
                      </a:r>
                      <a:endParaRPr b="1" sz="1200">
                        <a:latin typeface="Calibri"/>
                        <a:ea typeface="Calibri"/>
                        <a:cs typeface="Calibri"/>
                        <a:sym typeface="Calibri"/>
                      </a:endParaRPr>
                    </a:p>
                  </a:txBody>
                  <a:tcPr marT="91425" marB="91425" marR="91425" marL="91425">
                    <a:solidFill>
                      <a:srgbClr val="D9D9D9"/>
                    </a:solidFill>
                  </a:tcPr>
                </a:tc>
                <a:tc>
                  <a:txBody>
                    <a:bodyPr/>
                    <a:lstStyle/>
                    <a:p>
                      <a:pPr indent="0" lvl="0" marL="0" rtl="0" algn="l">
                        <a:spcBef>
                          <a:spcPts val="0"/>
                        </a:spcBef>
                        <a:spcAft>
                          <a:spcPts val="0"/>
                        </a:spcAft>
                        <a:buNone/>
                      </a:pPr>
                      <a:r>
                        <a:rPr b="1" lang="es-419" sz="1200">
                          <a:latin typeface="Calibri"/>
                          <a:ea typeface="Calibri"/>
                          <a:cs typeface="Calibri"/>
                          <a:sym typeface="Calibri"/>
                        </a:rPr>
                        <a:t>Xn</a:t>
                      </a:r>
                      <a:endParaRPr b="1" sz="1200">
                        <a:latin typeface="Calibri"/>
                        <a:ea typeface="Calibri"/>
                        <a:cs typeface="Calibri"/>
                        <a:sym typeface="Calibri"/>
                      </a:endParaRPr>
                    </a:p>
                  </a:txBody>
                  <a:tcPr marT="91425" marB="91425" marR="91425" marL="91425">
                    <a:solidFill>
                      <a:srgbClr val="D9D9D9"/>
                    </a:solidFill>
                  </a:tcPr>
                </a:tc>
              </a:tr>
              <a:tr h="363825">
                <a:tc>
                  <a:txBody>
                    <a:bodyPr/>
                    <a:lstStyle/>
                    <a:p>
                      <a:pPr indent="0" lvl="0" marL="0" rtl="0" algn="l">
                        <a:spcBef>
                          <a:spcPts val="0"/>
                        </a:spcBef>
                        <a:spcAft>
                          <a:spcPts val="0"/>
                        </a:spcAft>
                        <a:buNone/>
                      </a:pPr>
                      <a:r>
                        <a:rPr b="1" lang="es-419" sz="1200">
                          <a:latin typeface="Calibri"/>
                          <a:ea typeface="Calibri"/>
                          <a:cs typeface="Calibri"/>
                          <a:sym typeface="Calibri"/>
                        </a:rPr>
                        <a:t>apple</a:t>
                      </a:r>
                      <a:endParaRPr b="1" sz="1200">
                        <a:latin typeface="Calibri"/>
                        <a:ea typeface="Calibri"/>
                        <a:cs typeface="Calibri"/>
                        <a:sym typeface="Calibri"/>
                      </a:endParaRPr>
                    </a:p>
                  </a:txBody>
                  <a:tcPr marT="91425" marB="91425" marR="91425" marL="91425">
                    <a:solidFill>
                      <a:srgbClr val="B7B7B7"/>
                    </a:solidFill>
                  </a:tcPr>
                </a:tc>
                <a:tc>
                  <a:txBody>
                    <a:bodyPr/>
                    <a:lstStyle/>
                    <a:p>
                      <a:pPr indent="0" lvl="0" marL="0" rtl="0" algn="l">
                        <a:spcBef>
                          <a:spcPts val="0"/>
                        </a:spcBef>
                        <a:spcAft>
                          <a:spcPts val="0"/>
                        </a:spcAft>
                        <a:buNone/>
                      </a:pPr>
                      <a:r>
                        <a:rPr lang="es-419" sz="1200">
                          <a:latin typeface="Calibri"/>
                          <a:ea typeface="Calibri"/>
                          <a:cs typeface="Calibri"/>
                          <a:sym typeface="Calibri"/>
                        </a:rPr>
                        <a:t>0.2</a:t>
                      </a:r>
                      <a:endParaRPr sz="1200">
                        <a:latin typeface="Calibri"/>
                        <a:ea typeface="Calibri"/>
                        <a:cs typeface="Calibri"/>
                        <a:sym typeface="Calibri"/>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s-419" sz="1200">
                          <a:latin typeface="Calibri"/>
                          <a:ea typeface="Calibri"/>
                          <a:cs typeface="Calibri"/>
                          <a:sym typeface="Calibri"/>
                        </a:rPr>
                        <a:t>0.0</a:t>
                      </a:r>
                      <a:endParaRPr sz="1200">
                        <a:latin typeface="Calibri"/>
                        <a:ea typeface="Calibri"/>
                        <a:cs typeface="Calibri"/>
                        <a:sym typeface="Calibri"/>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s-419" sz="1200">
                          <a:latin typeface="Calibri"/>
                          <a:ea typeface="Calibri"/>
                          <a:cs typeface="Calibri"/>
                          <a:sym typeface="Calibri"/>
                        </a:rPr>
                        <a:t>...</a:t>
                      </a:r>
                      <a:endParaRPr sz="1200">
                        <a:latin typeface="Calibri"/>
                        <a:ea typeface="Calibri"/>
                        <a:cs typeface="Calibri"/>
                        <a:sym typeface="Calibri"/>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Clr>
                          <a:srgbClr val="000000"/>
                        </a:buClr>
                        <a:buSzPts val="1100"/>
                        <a:buFont typeface="Arial"/>
                        <a:buNone/>
                      </a:pPr>
                      <a:r>
                        <a:rPr lang="es-419" sz="1200">
                          <a:solidFill>
                            <a:srgbClr val="000000"/>
                          </a:solidFill>
                          <a:latin typeface="Calibri"/>
                          <a:ea typeface="Calibri"/>
                          <a:cs typeface="Calibri"/>
                          <a:sym typeface="Calibri"/>
                        </a:rPr>
                        <a:t>-0.3</a:t>
                      </a:r>
                      <a:endParaRPr sz="1200">
                        <a:latin typeface="Calibri"/>
                        <a:ea typeface="Calibri"/>
                        <a:cs typeface="Calibri"/>
                        <a:sym typeface="Calibri"/>
                      </a:endParaRPr>
                    </a:p>
                  </a:txBody>
                  <a:tcPr marT="91425" marB="91425" marR="91425" marL="91425">
                    <a:lnB cap="flat" cmpd="sng" w="9525">
                      <a:solidFill>
                        <a:srgbClr val="9E9E9E"/>
                      </a:solidFill>
                      <a:prstDash val="solid"/>
                      <a:round/>
                      <a:headEnd len="sm" w="sm" type="none"/>
                      <a:tailEnd len="sm" w="sm" type="none"/>
                    </a:lnB>
                  </a:tcPr>
                </a:tc>
              </a:tr>
              <a:tr h="363825">
                <a:tc>
                  <a:txBody>
                    <a:bodyPr/>
                    <a:lstStyle/>
                    <a:p>
                      <a:pPr indent="0" lvl="0" marL="0" rtl="0" algn="l">
                        <a:spcBef>
                          <a:spcPts val="0"/>
                        </a:spcBef>
                        <a:spcAft>
                          <a:spcPts val="0"/>
                        </a:spcAft>
                        <a:buNone/>
                      </a:pPr>
                      <a:r>
                        <a:rPr b="1" lang="es-419" sz="1200">
                          <a:latin typeface="Calibri"/>
                          <a:ea typeface="Calibri"/>
                          <a:cs typeface="Calibri"/>
                          <a:sym typeface="Calibri"/>
                        </a:rPr>
                        <a:t>doctor</a:t>
                      </a:r>
                      <a:endParaRPr b="1" sz="1200">
                        <a:latin typeface="Calibri"/>
                        <a:ea typeface="Calibri"/>
                        <a:cs typeface="Calibri"/>
                        <a:sym typeface="Calibri"/>
                      </a:endParaRPr>
                    </a:p>
                  </a:txBody>
                  <a:tcPr marT="91425" marB="91425" marR="91425" marL="91425">
                    <a:lnR cap="flat" cmpd="sng" w="9525">
                      <a:solidFill>
                        <a:srgbClr val="9E9E9E"/>
                      </a:solidFill>
                      <a:prstDash val="solid"/>
                      <a:round/>
                      <a:headEnd len="sm" w="sm" type="none"/>
                      <a:tailEnd len="sm" w="sm" type="none"/>
                    </a:lnR>
                    <a:solidFill>
                      <a:srgbClr val="B7B7B7"/>
                    </a:solidFill>
                  </a:tcPr>
                </a:tc>
                <a:tc>
                  <a:txBody>
                    <a:bodyPr/>
                    <a:lstStyle/>
                    <a:p>
                      <a:pPr indent="0" lvl="0" marL="0" rtl="0" algn="l">
                        <a:spcBef>
                          <a:spcPts val="0"/>
                        </a:spcBef>
                        <a:spcAft>
                          <a:spcPts val="0"/>
                        </a:spcAft>
                        <a:buNone/>
                      </a:pPr>
                      <a:r>
                        <a:rPr lang="es-419" sz="1200">
                          <a:latin typeface="Calibri"/>
                          <a:ea typeface="Calibri"/>
                          <a:cs typeface="Calibri"/>
                          <a:sym typeface="Calibri"/>
                        </a:rPr>
                        <a:t>0.5</a:t>
                      </a:r>
                      <a:endParaRPr sz="1200">
                        <a:latin typeface="Calibri"/>
                        <a:ea typeface="Calibri"/>
                        <a:cs typeface="Calibri"/>
                        <a:sym typeface="Calibri"/>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s-419" sz="1200">
                          <a:latin typeface="Calibri"/>
                          <a:ea typeface="Calibri"/>
                          <a:cs typeface="Calibri"/>
                          <a:sym typeface="Calibri"/>
                        </a:rPr>
                        <a:t>-0.9</a:t>
                      </a:r>
                      <a:endParaRPr sz="1200">
                        <a:latin typeface="Calibri"/>
                        <a:ea typeface="Calibri"/>
                        <a:cs typeface="Calibri"/>
                        <a:sym typeface="Calibri"/>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s-419" sz="1200">
                          <a:latin typeface="Calibri"/>
                          <a:ea typeface="Calibri"/>
                          <a:cs typeface="Calibri"/>
                          <a:sym typeface="Calibri"/>
                        </a:rPr>
                        <a:t>...</a:t>
                      </a:r>
                      <a:endParaRPr sz="1200">
                        <a:latin typeface="Calibri"/>
                        <a:ea typeface="Calibri"/>
                        <a:cs typeface="Calibri"/>
                        <a:sym typeface="Calibri"/>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s-419" sz="1200">
                          <a:solidFill>
                            <a:srgbClr val="000000"/>
                          </a:solidFill>
                          <a:latin typeface="Calibri"/>
                          <a:ea typeface="Calibri"/>
                          <a:cs typeface="Calibri"/>
                          <a:sym typeface="Calibri"/>
                        </a:rPr>
                        <a:t>0.11</a:t>
                      </a:r>
                      <a:endParaRPr sz="1200">
                        <a:latin typeface="Calibri"/>
                        <a:ea typeface="Calibri"/>
                        <a:cs typeface="Calibri"/>
                        <a:sym typeface="Calibri"/>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63825">
                <a:tc>
                  <a:txBody>
                    <a:bodyPr/>
                    <a:lstStyle/>
                    <a:p>
                      <a:pPr indent="0" lvl="0" marL="0" rtl="0" algn="l">
                        <a:spcBef>
                          <a:spcPts val="0"/>
                        </a:spcBef>
                        <a:spcAft>
                          <a:spcPts val="0"/>
                        </a:spcAft>
                        <a:buNone/>
                      </a:pPr>
                      <a:r>
                        <a:rPr b="1" lang="es-419" sz="1200">
                          <a:latin typeface="Calibri"/>
                          <a:ea typeface="Calibri"/>
                          <a:cs typeface="Calibri"/>
                          <a:sym typeface="Calibri"/>
                        </a:rPr>
                        <a:t>injury</a:t>
                      </a:r>
                      <a:endParaRPr b="1" sz="1200">
                        <a:latin typeface="Calibri"/>
                        <a:ea typeface="Calibri"/>
                        <a:cs typeface="Calibri"/>
                        <a:sym typeface="Calibri"/>
                      </a:endParaRPr>
                    </a:p>
                  </a:txBody>
                  <a:tcPr marT="91425" marB="91425" marR="91425" marL="91425">
                    <a:lnR cap="flat" cmpd="sng" w="9525">
                      <a:solidFill>
                        <a:srgbClr val="9E9E9E"/>
                      </a:solidFill>
                      <a:prstDash val="solid"/>
                      <a:round/>
                      <a:headEnd len="sm" w="sm" type="none"/>
                      <a:tailEnd len="sm" w="sm" type="none"/>
                    </a:lnR>
                    <a:solidFill>
                      <a:srgbClr val="B7B7B7"/>
                    </a:solidFill>
                  </a:tcPr>
                </a:tc>
                <a:tc>
                  <a:txBody>
                    <a:bodyPr/>
                    <a:lstStyle/>
                    <a:p>
                      <a:pPr indent="0" lvl="0" marL="0" rtl="0" algn="l">
                        <a:spcBef>
                          <a:spcPts val="0"/>
                        </a:spcBef>
                        <a:spcAft>
                          <a:spcPts val="0"/>
                        </a:spcAft>
                        <a:buNone/>
                      </a:pPr>
                      <a:r>
                        <a:rPr lang="es-419" sz="1200">
                          <a:latin typeface="Calibri"/>
                          <a:ea typeface="Calibri"/>
                          <a:cs typeface="Calibri"/>
                          <a:sym typeface="Calibri"/>
                        </a:rPr>
                        <a:t>-1.5</a:t>
                      </a:r>
                      <a:endParaRPr sz="1200">
                        <a:latin typeface="Calibri"/>
                        <a:ea typeface="Calibri"/>
                        <a:cs typeface="Calibri"/>
                        <a:sym typeface="Calibri"/>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s-419" sz="1200">
                          <a:latin typeface="Calibri"/>
                          <a:ea typeface="Calibri"/>
                          <a:cs typeface="Calibri"/>
                          <a:sym typeface="Calibri"/>
                        </a:rPr>
                        <a:t>0.4</a:t>
                      </a:r>
                      <a:endParaRPr sz="1200">
                        <a:latin typeface="Calibri"/>
                        <a:ea typeface="Calibri"/>
                        <a:cs typeface="Calibri"/>
                        <a:sym typeface="Calibri"/>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s-419" sz="1200">
                          <a:latin typeface="Calibri"/>
                          <a:ea typeface="Calibri"/>
                          <a:cs typeface="Calibri"/>
                          <a:sym typeface="Calibri"/>
                        </a:rPr>
                        <a:t>...</a:t>
                      </a:r>
                      <a:endParaRPr sz="1200">
                        <a:latin typeface="Calibri"/>
                        <a:ea typeface="Calibri"/>
                        <a:cs typeface="Calibri"/>
                        <a:sym typeface="Calibri"/>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s-419" sz="1200">
                          <a:solidFill>
                            <a:srgbClr val="000000"/>
                          </a:solidFill>
                          <a:latin typeface="Calibri"/>
                          <a:ea typeface="Calibri"/>
                          <a:cs typeface="Calibri"/>
                          <a:sym typeface="Calibri"/>
                        </a:rPr>
                        <a:t>-0.3</a:t>
                      </a:r>
                      <a:endParaRPr sz="1200">
                        <a:latin typeface="Calibri"/>
                        <a:ea typeface="Calibri"/>
                        <a:cs typeface="Calibri"/>
                        <a:sym typeface="Calibri"/>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63825">
                <a:tc>
                  <a:txBody>
                    <a:bodyPr/>
                    <a:lstStyle/>
                    <a:p>
                      <a:pPr indent="0" lvl="0" marL="0" rtl="0" algn="l">
                        <a:spcBef>
                          <a:spcPts val="0"/>
                        </a:spcBef>
                        <a:spcAft>
                          <a:spcPts val="0"/>
                        </a:spcAft>
                        <a:buNone/>
                      </a:pPr>
                      <a:r>
                        <a:rPr b="1" lang="es-419" sz="1200">
                          <a:latin typeface="Calibri"/>
                          <a:ea typeface="Calibri"/>
                          <a:cs typeface="Calibri"/>
                          <a:sym typeface="Calibri"/>
                        </a:rPr>
                        <a:t>dog</a:t>
                      </a:r>
                      <a:endParaRPr b="1" sz="1200">
                        <a:latin typeface="Calibri"/>
                        <a:ea typeface="Calibri"/>
                        <a:cs typeface="Calibri"/>
                        <a:sym typeface="Calibri"/>
                      </a:endParaRPr>
                    </a:p>
                  </a:txBody>
                  <a:tcPr marT="91425" marB="91425" marR="91425" marL="91425">
                    <a:lnR cap="flat" cmpd="sng" w="9525">
                      <a:solidFill>
                        <a:srgbClr val="9E9E9E"/>
                      </a:solidFill>
                      <a:prstDash val="solid"/>
                      <a:round/>
                      <a:headEnd len="sm" w="sm" type="none"/>
                      <a:tailEnd len="sm" w="sm" type="none"/>
                    </a:lnR>
                    <a:solidFill>
                      <a:srgbClr val="B7B7B7"/>
                    </a:solidFill>
                  </a:tcPr>
                </a:tc>
                <a:tc>
                  <a:txBody>
                    <a:bodyPr/>
                    <a:lstStyle/>
                    <a:p>
                      <a:pPr indent="0" lvl="0" marL="0" rtl="0" algn="l">
                        <a:spcBef>
                          <a:spcPts val="0"/>
                        </a:spcBef>
                        <a:spcAft>
                          <a:spcPts val="0"/>
                        </a:spcAft>
                        <a:buNone/>
                      </a:pPr>
                      <a:r>
                        <a:rPr lang="es-419" sz="1200">
                          <a:latin typeface="Calibri"/>
                          <a:ea typeface="Calibri"/>
                          <a:cs typeface="Calibri"/>
                          <a:sym typeface="Calibri"/>
                        </a:rPr>
                        <a:t>-0.11</a:t>
                      </a:r>
                      <a:endParaRPr sz="1200">
                        <a:latin typeface="Calibri"/>
                        <a:ea typeface="Calibri"/>
                        <a:cs typeface="Calibri"/>
                        <a:sym typeface="Calibri"/>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s-419" sz="1200">
                          <a:latin typeface="Calibri"/>
                          <a:ea typeface="Calibri"/>
                          <a:cs typeface="Calibri"/>
                          <a:sym typeface="Calibri"/>
                        </a:rPr>
                        <a:t>0.6</a:t>
                      </a:r>
                      <a:endParaRPr sz="1200">
                        <a:latin typeface="Calibri"/>
                        <a:ea typeface="Calibri"/>
                        <a:cs typeface="Calibri"/>
                        <a:sym typeface="Calibri"/>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s-419" sz="1200">
                          <a:latin typeface="Calibri"/>
                          <a:ea typeface="Calibri"/>
                          <a:cs typeface="Calibri"/>
                          <a:sym typeface="Calibri"/>
                        </a:rPr>
                        <a:t>...</a:t>
                      </a:r>
                      <a:endParaRPr sz="1200">
                        <a:latin typeface="Calibri"/>
                        <a:ea typeface="Calibri"/>
                        <a:cs typeface="Calibri"/>
                        <a:sym typeface="Calibri"/>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s-419" sz="1200">
                          <a:solidFill>
                            <a:srgbClr val="000000"/>
                          </a:solidFill>
                          <a:latin typeface="Calibri"/>
                          <a:ea typeface="Calibri"/>
                          <a:cs typeface="Calibri"/>
                          <a:sym typeface="Calibri"/>
                        </a:rPr>
                        <a:t>-0.3</a:t>
                      </a:r>
                      <a:endParaRPr sz="1200">
                        <a:latin typeface="Calibri"/>
                        <a:ea typeface="Calibri"/>
                        <a:cs typeface="Calibri"/>
                        <a:sym typeface="Calibri"/>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5" name="Shape 515"/>
        <p:cNvGrpSpPr/>
        <p:nvPr/>
      </p:nvGrpSpPr>
      <p:grpSpPr>
        <a:xfrm>
          <a:off x="0" y="0"/>
          <a:ext cx="0" cy="0"/>
          <a:chOff x="0" y="0"/>
          <a:chExt cx="0" cy="0"/>
        </a:xfrm>
      </p:grpSpPr>
      <p:sp>
        <p:nvSpPr>
          <p:cNvPr id="516" name="Google Shape;516;p56"/>
          <p:cNvSpPr txBox="1"/>
          <p:nvPr/>
        </p:nvSpPr>
        <p:spPr>
          <a:xfrm>
            <a:off x="146125" y="192050"/>
            <a:ext cx="8997900" cy="363300"/>
          </a:xfrm>
          <a:prstGeom prst="rect">
            <a:avLst/>
          </a:prstGeom>
          <a:noFill/>
          <a:ln>
            <a:noFill/>
          </a:ln>
        </p:spPr>
        <p:txBody>
          <a:bodyPr anchorCtr="0" anchor="t" bIns="34275" lIns="68575" spcFirstLastPara="1" rIns="68575" wrap="square" tIns="34275">
            <a:noAutofit/>
          </a:bodyPr>
          <a:lstStyle/>
          <a:p>
            <a:pPr indent="0" lvl="0" marL="0" rtl="0" algn="l">
              <a:lnSpc>
                <a:spcPct val="90000"/>
              </a:lnSpc>
              <a:spcBef>
                <a:spcPts val="0"/>
              </a:spcBef>
              <a:spcAft>
                <a:spcPts val="0"/>
              </a:spcAft>
              <a:buNone/>
            </a:pPr>
            <a:r>
              <a:rPr b="1" lang="es-419" sz="2200">
                <a:solidFill>
                  <a:srgbClr val="124484"/>
                </a:solidFill>
                <a:latin typeface="Calibri"/>
                <a:ea typeface="Calibri"/>
                <a:cs typeface="Calibri"/>
                <a:sym typeface="Calibri"/>
              </a:rPr>
              <a:t>Step 3: </a:t>
            </a:r>
            <a:r>
              <a:rPr b="1" lang="es-419" sz="2200">
                <a:solidFill>
                  <a:srgbClr val="124484"/>
                </a:solidFill>
                <a:latin typeface="Calibri"/>
                <a:ea typeface="Calibri"/>
                <a:cs typeface="Calibri"/>
                <a:sym typeface="Calibri"/>
              </a:rPr>
              <a:t>Train Machine Learning algorithm to detect oncology mentions</a:t>
            </a:r>
            <a:endParaRPr b="1" sz="2200">
              <a:solidFill>
                <a:srgbClr val="124484"/>
              </a:solidFill>
              <a:latin typeface="Calibri"/>
              <a:ea typeface="Calibri"/>
              <a:cs typeface="Calibri"/>
              <a:sym typeface="Calibri"/>
            </a:endParaRPr>
          </a:p>
          <a:p>
            <a:pPr indent="0" lvl="0" marL="0" rtl="0" algn="l">
              <a:lnSpc>
                <a:spcPct val="90000"/>
              </a:lnSpc>
              <a:spcBef>
                <a:spcPts val="0"/>
              </a:spcBef>
              <a:spcAft>
                <a:spcPts val="0"/>
              </a:spcAft>
              <a:buNone/>
            </a:pPr>
            <a:r>
              <a:t/>
            </a:r>
            <a:endParaRPr b="1" sz="1500">
              <a:solidFill>
                <a:srgbClr val="124484"/>
              </a:solidFill>
              <a:latin typeface="Calibri"/>
              <a:ea typeface="Calibri"/>
              <a:cs typeface="Calibri"/>
              <a:sym typeface="Calibri"/>
            </a:endParaRPr>
          </a:p>
        </p:txBody>
      </p:sp>
      <p:sp>
        <p:nvSpPr>
          <p:cNvPr id="517" name="Google Shape;517;p56"/>
          <p:cNvSpPr txBox="1"/>
          <p:nvPr/>
        </p:nvSpPr>
        <p:spPr>
          <a:xfrm>
            <a:off x="311700" y="847675"/>
            <a:ext cx="8520600" cy="3681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s-419" sz="1600">
                <a:latin typeface="Calibri"/>
                <a:ea typeface="Calibri"/>
                <a:cs typeface="Calibri"/>
                <a:sym typeface="Calibri"/>
              </a:rPr>
              <a:t>Motivation</a:t>
            </a:r>
            <a:r>
              <a:rPr lang="es-419" sz="1600">
                <a:latin typeface="Calibri"/>
                <a:ea typeface="Calibri"/>
                <a:cs typeface="Calibri"/>
                <a:sym typeface="Calibri"/>
              </a:rPr>
              <a:t>: Obtain a machine learning model ready to detect oncology mentions.</a:t>
            </a:r>
            <a:endParaRPr sz="1600">
              <a:latin typeface="Calibri"/>
              <a:ea typeface="Calibri"/>
              <a:cs typeface="Calibri"/>
              <a:sym typeface="Calibri"/>
            </a:endParaRPr>
          </a:p>
          <a:p>
            <a:pPr indent="0" lvl="0" marL="0" rtl="0" algn="l">
              <a:lnSpc>
                <a:spcPct val="115000"/>
              </a:lnSpc>
              <a:spcBef>
                <a:spcPts val="1600"/>
              </a:spcBef>
              <a:spcAft>
                <a:spcPts val="0"/>
              </a:spcAft>
              <a:buNone/>
            </a:pPr>
            <a:r>
              <a:t/>
            </a:r>
            <a:endParaRPr sz="1600">
              <a:latin typeface="Calibri"/>
              <a:ea typeface="Calibri"/>
              <a:cs typeface="Calibri"/>
              <a:sym typeface="Calibri"/>
            </a:endParaRPr>
          </a:p>
          <a:p>
            <a:pPr indent="0" lvl="0" marL="0" rtl="0" algn="l">
              <a:lnSpc>
                <a:spcPct val="115000"/>
              </a:lnSpc>
              <a:spcBef>
                <a:spcPts val="1600"/>
              </a:spcBef>
              <a:spcAft>
                <a:spcPts val="0"/>
              </a:spcAft>
              <a:buNone/>
            </a:pPr>
            <a:r>
              <a:t/>
            </a:r>
            <a:endParaRPr sz="1600">
              <a:latin typeface="Calibri"/>
              <a:ea typeface="Calibri"/>
              <a:cs typeface="Calibri"/>
              <a:sym typeface="Calibri"/>
            </a:endParaRPr>
          </a:p>
          <a:p>
            <a:pPr indent="0" lvl="0" marL="0" rtl="0" algn="l">
              <a:lnSpc>
                <a:spcPct val="115000"/>
              </a:lnSpc>
              <a:spcBef>
                <a:spcPts val="1600"/>
              </a:spcBef>
              <a:spcAft>
                <a:spcPts val="0"/>
              </a:spcAft>
              <a:buNone/>
            </a:pPr>
            <a:r>
              <a:t/>
            </a:r>
            <a:endParaRPr sz="1600">
              <a:latin typeface="Calibri"/>
              <a:ea typeface="Calibri"/>
              <a:cs typeface="Calibri"/>
              <a:sym typeface="Calibri"/>
            </a:endParaRPr>
          </a:p>
          <a:p>
            <a:pPr indent="0" lvl="0" marL="0" rtl="0" algn="l">
              <a:lnSpc>
                <a:spcPct val="115000"/>
              </a:lnSpc>
              <a:spcBef>
                <a:spcPts val="1600"/>
              </a:spcBef>
              <a:spcAft>
                <a:spcPts val="0"/>
              </a:spcAft>
              <a:buNone/>
            </a:pPr>
            <a:r>
              <a:t/>
            </a:r>
            <a:endParaRPr sz="100">
              <a:latin typeface="Calibri"/>
              <a:ea typeface="Calibri"/>
              <a:cs typeface="Calibri"/>
              <a:sym typeface="Calibri"/>
            </a:endParaRPr>
          </a:p>
          <a:p>
            <a:pPr indent="0" lvl="0" marL="0" rtl="0" algn="l">
              <a:lnSpc>
                <a:spcPct val="115000"/>
              </a:lnSpc>
              <a:spcBef>
                <a:spcPts val="1600"/>
              </a:spcBef>
              <a:spcAft>
                <a:spcPts val="0"/>
              </a:spcAft>
              <a:buNone/>
            </a:pPr>
            <a:r>
              <a:rPr b="1" lang="es-419" sz="1600">
                <a:latin typeface="Calibri"/>
                <a:ea typeface="Calibri"/>
                <a:cs typeface="Calibri"/>
                <a:sym typeface="Calibri"/>
              </a:rPr>
              <a:t>Steps:</a:t>
            </a:r>
            <a:endParaRPr b="1" sz="1600">
              <a:latin typeface="Calibri"/>
              <a:ea typeface="Calibri"/>
              <a:cs typeface="Calibri"/>
              <a:sym typeface="Calibri"/>
            </a:endParaRPr>
          </a:p>
          <a:p>
            <a:pPr indent="-330200" lvl="0" marL="457200" rtl="0" algn="l">
              <a:lnSpc>
                <a:spcPct val="115000"/>
              </a:lnSpc>
              <a:spcBef>
                <a:spcPts val="0"/>
              </a:spcBef>
              <a:spcAft>
                <a:spcPts val="0"/>
              </a:spcAft>
              <a:buSzPts val="1600"/>
              <a:buFont typeface="Calibri"/>
              <a:buAutoNum type="arabicPeriod"/>
            </a:pPr>
            <a:r>
              <a:rPr lang="es-419" sz="1600">
                <a:latin typeface="Calibri"/>
                <a:ea typeface="Calibri"/>
                <a:cs typeface="Calibri"/>
                <a:sym typeface="Calibri"/>
              </a:rPr>
              <a:t>Find a Gold Standard of Spanish documents with oncology mentions</a:t>
            </a:r>
            <a:endParaRPr sz="1600">
              <a:latin typeface="Calibri"/>
              <a:ea typeface="Calibri"/>
              <a:cs typeface="Calibri"/>
              <a:sym typeface="Calibri"/>
            </a:endParaRPr>
          </a:p>
          <a:p>
            <a:pPr indent="-330200" lvl="0" marL="457200" rtl="0" algn="l">
              <a:lnSpc>
                <a:spcPct val="115000"/>
              </a:lnSpc>
              <a:spcBef>
                <a:spcPts val="0"/>
              </a:spcBef>
              <a:spcAft>
                <a:spcPts val="0"/>
              </a:spcAft>
              <a:buSzPts val="1600"/>
              <a:buFont typeface="Calibri"/>
              <a:buAutoNum type="arabicPeriod"/>
            </a:pPr>
            <a:r>
              <a:rPr lang="es-419" sz="1600">
                <a:latin typeface="Calibri"/>
                <a:ea typeface="Calibri"/>
                <a:cs typeface="Calibri"/>
                <a:sym typeface="Calibri"/>
              </a:rPr>
              <a:t>Train the algorithm with the Gold Standard → it creates its own rules to detect the oncology mentions in the new 2500 documents.</a:t>
            </a:r>
            <a:endParaRPr sz="1600">
              <a:latin typeface="Calibri"/>
              <a:ea typeface="Calibri"/>
              <a:cs typeface="Calibri"/>
              <a:sym typeface="Calibri"/>
            </a:endParaRPr>
          </a:p>
        </p:txBody>
      </p:sp>
      <p:sp>
        <p:nvSpPr>
          <p:cNvPr id="518" name="Google Shape;518;p56"/>
          <p:cNvSpPr/>
          <p:nvPr/>
        </p:nvSpPr>
        <p:spPr>
          <a:xfrm>
            <a:off x="5903825" y="1429325"/>
            <a:ext cx="1582800" cy="1246800"/>
          </a:xfrm>
          <a:prstGeom prst="roundRect">
            <a:avLst>
              <a:gd fmla="val 16667" name="adj"/>
            </a:avLst>
          </a:prstGeom>
          <a:solidFill>
            <a:srgbClr val="1C458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419" sz="1600">
                <a:solidFill>
                  <a:srgbClr val="FFFFFF"/>
                </a:solidFill>
                <a:latin typeface="Calibri"/>
                <a:ea typeface="Calibri"/>
                <a:cs typeface="Calibri"/>
                <a:sym typeface="Calibri"/>
              </a:rPr>
              <a:t>Trained model</a:t>
            </a:r>
            <a:endParaRPr b="1" sz="1600">
              <a:solidFill>
                <a:srgbClr val="FFFFFF"/>
              </a:solidFill>
              <a:latin typeface="Calibri"/>
              <a:ea typeface="Calibri"/>
              <a:cs typeface="Calibri"/>
              <a:sym typeface="Calibri"/>
            </a:endParaRPr>
          </a:p>
          <a:p>
            <a:pPr indent="0" lvl="0" marL="0" rtl="0" algn="ctr">
              <a:spcBef>
                <a:spcPts val="0"/>
              </a:spcBef>
              <a:spcAft>
                <a:spcPts val="0"/>
              </a:spcAft>
              <a:buNone/>
            </a:pPr>
            <a:r>
              <a:t/>
            </a:r>
            <a:endParaRPr b="1" sz="900">
              <a:solidFill>
                <a:srgbClr val="FFFFFF"/>
              </a:solidFill>
              <a:latin typeface="Calibri"/>
              <a:ea typeface="Calibri"/>
              <a:cs typeface="Calibri"/>
              <a:sym typeface="Calibri"/>
            </a:endParaRPr>
          </a:p>
          <a:p>
            <a:pPr indent="0" lvl="0" marL="0" rtl="0" algn="ctr">
              <a:spcBef>
                <a:spcPts val="0"/>
              </a:spcBef>
              <a:spcAft>
                <a:spcPts val="0"/>
              </a:spcAft>
              <a:buNone/>
            </a:pPr>
            <a:r>
              <a:t/>
            </a:r>
            <a:endParaRPr b="1" sz="1600">
              <a:solidFill>
                <a:srgbClr val="FFFFFF"/>
              </a:solidFill>
              <a:latin typeface="Calibri"/>
              <a:ea typeface="Calibri"/>
              <a:cs typeface="Calibri"/>
              <a:sym typeface="Calibri"/>
            </a:endParaRPr>
          </a:p>
          <a:p>
            <a:pPr indent="0" lvl="0" marL="0" rtl="0" algn="ctr">
              <a:spcBef>
                <a:spcPts val="0"/>
              </a:spcBef>
              <a:spcAft>
                <a:spcPts val="0"/>
              </a:spcAft>
              <a:buNone/>
            </a:pPr>
            <a:r>
              <a:t/>
            </a:r>
            <a:endParaRPr b="1" sz="1600">
              <a:solidFill>
                <a:srgbClr val="FFFFFF"/>
              </a:solidFill>
              <a:latin typeface="Calibri"/>
              <a:ea typeface="Calibri"/>
              <a:cs typeface="Calibri"/>
              <a:sym typeface="Calibri"/>
            </a:endParaRPr>
          </a:p>
        </p:txBody>
      </p:sp>
      <p:sp>
        <p:nvSpPr>
          <p:cNvPr id="519" name="Google Shape;519;p56"/>
          <p:cNvSpPr/>
          <p:nvPr/>
        </p:nvSpPr>
        <p:spPr>
          <a:xfrm>
            <a:off x="1657375" y="1429325"/>
            <a:ext cx="1506600" cy="1246800"/>
          </a:xfrm>
          <a:prstGeom prst="roundRect">
            <a:avLst>
              <a:gd fmla="val 16667" name="adj"/>
            </a:avLst>
          </a:prstGeom>
          <a:solidFill>
            <a:srgbClr val="1C458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419" sz="1600">
                <a:solidFill>
                  <a:srgbClr val="FFFFFF"/>
                </a:solidFill>
                <a:latin typeface="Calibri"/>
                <a:ea typeface="Calibri"/>
                <a:cs typeface="Calibri"/>
                <a:sym typeface="Calibri"/>
              </a:rPr>
              <a:t>Past information</a:t>
            </a:r>
            <a:endParaRPr b="1" sz="1600">
              <a:solidFill>
                <a:srgbClr val="FFFFFF"/>
              </a:solidFill>
              <a:latin typeface="Calibri"/>
              <a:ea typeface="Calibri"/>
              <a:cs typeface="Calibri"/>
              <a:sym typeface="Calibri"/>
            </a:endParaRPr>
          </a:p>
        </p:txBody>
      </p:sp>
      <p:sp>
        <p:nvSpPr>
          <p:cNvPr id="520" name="Google Shape;520;p56"/>
          <p:cNvSpPr/>
          <p:nvPr/>
        </p:nvSpPr>
        <p:spPr>
          <a:xfrm>
            <a:off x="3721700" y="1429325"/>
            <a:ext cx="1506600" cy="1246800"/>
          </a:xfrm>
          <a:prstGeom prst="roundRect">
            <a:avLst>
              <a:gd fmla="val 16667" name="adj"/>
            </a:avLst>
          </a:prstGeom>
          <a:solidFill>
            <a:srgbClr val="1C458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419" sz="1600">
                <a:solidFill>
                  <a:srgbClr val="FFFFFF"/>
                </a:solidFill>
                <a:latin typeface="Calibri"/>
                <a:ea typeface="Calibri"/>
                <a:cs typeface="Calibri"/>
                <a:sym typeface="Calibri"/>
              </a:rPr>
              <a:t>ML algorithm</a:t>
            </a:r>
            <a:endParaRPr b="1" sz="1600">
              <a:solidFill>
                <a:srgbClr val="FFFFFF"/>
              </a:solidFill>
              <a:latin typeface="Calibri"/>
              <a:ea typeface="Calibri"/>
              <a:cs typeface="Calibri"/>
              <a:sym typeface="Calibri"/>
            </a:endParaRPr>
          </a:p>
          <a:p>
            <a:pPr indent="0" lvl="0" marL="0" rtl="0" algn="ctr">
              <a:spcBef>
                <a:spcPts val="0"/>
              </a:spcBef>
              <a:spcAft>
                <a:spcPts val="0"/>
              </a:spcAft>
              <a:buNone/>
            </a:pPr>
            <a:r>
              <a:t/>
            </a:r>
            <a:endParaRPr b="1" sz="900">
              <a:solidFill>
                <a:srgbClr val="FFFFFF"/>
              </a:solidFill>
              <a:latin typeface="Calibri"/>
              <a:ea typeface="Calibri"/>
              <a:cs typeface="Calibri"/>
              <a:sym typeface="Calibri"/>
            </a:endParaRPr>
          </a:p>
          <a:p>
            <a:pPr indent="0" lvl="0" marL="0" rtl="0" algn="ctr">
              <a:spcBef>
                <a:spcPts val="0"/>
              </a:spcBef>
              <a:spcAft>
                <a:spcPts val="0"/>
              </a:spcAft>
              <a:buNone/>
            </a:pPr>
            <a:r>
              <a:t/>
            </a:r>
            <a:endParaRPr b="1" sz="1600">
              <a:solidFill>
                <a:srgbClr val="FFFFFF"/>
              </a:solidFill>
              <a:latin typeface="Calibri"/>
              <a:ea typeface="Calibri"/>
              <a:cs typeface="Calibri"/>
              <a:sym typeface="Calibri"/>
            </a:endParaRPr>
          </a:p>
          <a:p>
            <a:pPr indent="0" lvl="0" marL="0" rtl="0" algn="ctr">
              <a:spcBef>
                <a:spcPts val="0"/>
              </a:spcBef>
              <a:spcAft>
                <a:spcPts val="0"/>
              </a:spcAft>
              <a:buNone/>
            </a:pPr>
            <a:r>
              <a:t/>
            </a:r>
            <a:endParaRPr b="1" sz="1600">
              <a:solidFill>
                <a:srgbClr val="FFFFFF"/>
              </a:solidFill>
              <a:latin typeface="Calibri"/>
              <a:ea typeface="Calibri"/>
              <a:cs typeface="Calibri"/>
              <a:sym typeface="Calibri"/>
            </a:endParaRPr>
          </a:p>
        </p:txBody>
      </p:sp>
      <p:sp>
        <p:nvSpPr>
          <p:cNvPr id="521" name="Google Shape;521;p56"/>
          <p:cNvSpPr txBox="1"/>
          <p:nvPr/>
        </p:nvSpPr>
        <p:spPr>
          <a:xfrm>
            <a:off x="3243638" y="1754350"/>
            <a:ext cx="3984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419" sz="2400">
                <a:latin typeface="Calibri"/>
                <a:ea typeface="Calibri"/>
                <a:cs typeface="Calibri"/>
                <a:sym typeface="Calibri"/>
              </a:rPr>
              <a:t>+</a:t>
            </a:r>
            <a:endParaRPr b="1" sz="2400">
              <a:latin typeface="Calibri"/>
              <a:ea typeface="Calibri"/>
              <a:cs typeface="Calibri"/>
              <a:sym typeface="Calibri"/>
            </a:endParaRPr>
          </a:p>
        </p:txBody>
      </p:sp>
      <p:sp>
        <p:nvSpPr>
          <p:cNvPr id="522" name="Google Shape;522;p56"/>
          <p:cNvSpPr txBox="1"/>
          <p:nvPr/>
        </p:nvSpPr>
        <p:spPr>
          <a:xfrm>
            <a:off x="5366850" y="1775675"/>
            <a:ext cx="3984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419" sz="2400">
                <a:latin typeface="Calibri"/>
                <a:ea typeface="Calibri"/>
                <a:cs typeface="Calibri"/>
                <a:sym typeface="Calibri"/>
              </a:rPr>
              <a:t>=</a:t>
            </a:r>
            <a:endParaRPr b="1" sz="2400">
              <a:latin typeface="Calibri"/>
              <a:ea typeface="Calibri"/>
              <a:cs typeface="Calibri"/>
              <a:sym typeface="Calibri"/>
            </a:endParaRPr>
          </a:p>
        </p:txBody>
      </p:sp>
      <p:pic>
        <p:nvPicPr>
          <p:cNvPr id="523" name="Google Shape;523;p56"/>
          <p:cNvPicPr preferRelativeResize="0"/>
          <p:nvPr/>
        </p:nvPicPr>
        <p:blipFill rotWithShape="1">
          <a:blip r:embed="rId3">
            <a:alphaModFix/>
          </a:blip>
          <a:srcRect b="13479" l="0" r="0" t="0"/>
          <a:stretch/>
        </p:blipFill>
        <p:spPr>
          <a:xfrm>
            <a:off x="6346882" y="1906900"/>
            <a:ext cx="696693" cy="586801"/>
          </a:xfrm>
          <a:prstGeom prst="rect">
            <a:avLst/>
          </a:prstGeom>
          <a:noFill/>
          <a:ln>
            <a:noFill/>
          </a:ln>
        </p:spPr>
      </p:pic>
      <p:pic>
        <p:nvPicPr>
          <p:cNvPr id="524" name="Google Shape;524;p56"/>
          <p:cNvPicPr preferRelativeResize="0"/>
          <p:nvPr/>
        </p:nvPicPr>
        <p:blipFill>
          <a:blip r:embed="rId4">
            <a:alphaModFix/>
          </a:blip>
          <a:stretch>
            <a:fillRect/>
          </a:stretch>
        </p:blipFill>
        <p:spPr>
          <a:xfrm>
            <a:off x="4197950" y="1939600"/>
            <a:ext cx="554100" cy="554100"/>
          </a:xfrm>
          <a:prstGeom prst="rect">
            <a:avLst/>
          </a:prstGeom>
          <a:noFill/>
          <a:ln>
            <a:noFill/>
          </a:ln>
        </p:spPr>
      </p:pic>
      <p:pic>
        <p:nvPicPr>
          <p:cNvPr id="525" name="Google Shape;525;p56"/>
          <p:cNvPicPr preferRelativeResize="0"/>
          <p:nvPr/>
        </p:nvPicPr>
        <p:blipFill>
          <a:blip r:embed="rId5">
            <a:alphaModFix/>
          </a:blip>
          <a:stretch>
            <a:fillRect/>
          </a:stretch>
        </p:blipFill>
        <p:spPr>
          <a:xfrm>
            <a:off x="1824363" y="2329775"/>
            <a:ext cx="1172625" cy="55410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9" name="Shape 529"/>
        <p:cNvGrpSpPr/>
        <p:nvPr/>
      </p:nvGrpSpPr>
      <p:grpSpPr>
        <a:xfrm>
          <a:off x="0" y="0"/>
          <a:ext cx="0" cy="0"/>
          <a:chOff x="0" y="0"/>
          <a:chExt cx="0" cy="0"/>
        </a:xfrm>
      </p:grpSpPr>
      <p:sp>
        <p:nvSpPr>
          <p:cNvPr id="530" name="Google Shape;530;p57"/>
          <p:cNvSpPr txBox="1"/>
          <p:nvPr/>
        </p:nvSpPr>
        <p:spPr>
          <a:xfrm>
            <a:off x="146125" y="192050"/>
            <a:ext cx="8997900" cy="363300"/>
          </a:xfrm>
          <a:prstGeom prst="rect">
            <a:avLst/>
          </a:prstGeom>
          <a:noFill/>
          <a:ln>
            <a:noFill/>
          </a:ln>
        </p:spPr>
        <p:txBody>
          <a:bodyPr anchorCtr="0" anchor="t" bIns="34275" lIns="68575" spcFirstLastPara="1" rIns="68575" wrap="square" tIns="34275">
            <a:noAutofit/>
          </a:bodyPr>
          <a:lstStyle/>
          <a:p>
            <a:pPr indent="0" lvl="0" marL="0" rtl="0" algn="l">
              <a:lnSpc>
                <a:spcPct val="90000"/>
              </a:lnSpc>
              <a:spcBef>
                <a:spcPts val="0"/>
              </a:spcBef>
              <a:spcAft>
                <a:spcPts val="0"/>
              </a:spcAft>
              <a:buNone/>
            </a:pPr>
            <a:r>
              <a:rPr b="1" lang="es-419" sz="2200">
                <a:solidFill>
                  <a:srgbClr val="124484"/>
                </a:solidFill>
                <a:latin typeface="Calibri"/>
                <a:ea typeface="Calibri"/>
                <a:cs typeface="Calibri"/>
                <a:sym typeface="Calibri"/>
              </a:rPr>
              <a:t>Step 4: Use the trained machine learning algorithm to find</a:t>
            </a:r>
            <a:br>
              <a:rPr b="1" lang="es-419" sz="2200">
                <a:solidFill>
                  <a:srgbClr val="124484"/>
                </a:solidFill>
                <a:latin typeface="Calibri"/>
                <a:ea typeface="Calibri"/>
                <a:cs typeface="Calibri"/>
                <a:sym typeface="Calibri"/>
              </a:rPr>
            </a:br>
            <a:r>
              <a:rPr b="1" lang="es-419" sz="2200">
                <a:solidFill>
                  <a:srgbClr val="124484"/>
                </a:solidFill>
                <a:latin typeface="Calibri"/>
                <a:ea typeface="Calibri"/>
                <a:cs typeface="Calibri"/>
                <a:sym typeface="Calibri"/>
              </a:rPr>
              <a:t>oncology mentions</a:t>
            </a:r>
            <a:endParaRPr b="1" sz="1500">
              <a:solidFill>
                <a:srgbClr val="124484"/>
              </a:solidFill>
              <a:latin typeface="Calibri"/>
              <a:ea typeface="Calibri"/>
              <a:cs typeface="Calibri"/>
              <a:sym typeface="Calibri"/>
            </a:endParaRPr>
          </a:p>
        </p:txBody>
      </p:sp>
      <p:sp>
        <p:nvSpPr>
          <p:cNvPr id="531" name="Google Shape;531;p57"/>
          <p:cNvSpPr txBox="1"/>
          <p:nvPr/>
        </p:nvSpPr>
        <p:spPr>
          <a:xfrm>
            <a:off x="311700" y="1000075"/>
            <a:ext cx="8520600" cy="1016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s-419" sz="1600">
                <a:latin typeface="Calibri"/>
                <a:ea typeface="Calibri"/>
                <a:cs typeface="Calibri"/>
                <a:sym typeface="Calibri"/>
              </a:rPr>
              <a:t>Motivation</a:t>
            </a:r>
            <a:r>
              <a:rPr lang="es-419" sz="1600">
                <a:latin typeface="Calibri"/>
                <a:ea typeface="Calibri"/>
                <a:cs typeface="Calibri"/>
                <a:sym typeface="Calibri"/>
              </a:rPr>
              <a:t>: I know have a model that finds oncology mentions. I will use it in my 2500 </a:t>
            </a:r>
            <a:br>
              <a:rPr lang="es-419" sz="1600">
                <a:latin typeface="Calibri"/>
                <a:ea typeface="Calibri"/>
                <a:cs typeface="Calibri"/>
                <a:sym typeface="Calibri"/>
              </a:rPr>
            </a:br>
            <a:r>
              <a:rPr lang="es-419" sz="1600">
                <a:latin typeface="Calibri"/>
                <a:ea typeface="Calibri"/>
                <a:cs typeface="Calibri"/>
                <a:sym typeface="Calibri"/>
              </a:rPr>
              <a:t>documents, find the oncology mentions and select the documents that have one or more of them.</a:t>
            </a:r>
            <a:endParaRPr sz="1600">
              <a:latin typeface="Calibri"/>
              <a:ea typeface="Calibri"/>
              <a:cs typeface="Calibri"/>
              <a:sym typeface="Calibri"/>
            </a:endParaRPr>
          </a:p>
        </p:txBody>
      </p:sp>
      <p:pic>
        <p:nvPicPr>
          <p:cNvPr id="532" name="Google Shape;532;p57"/>
          <p:cNvPicPr preferRelativeResize="0"/>
          <p:nvPr/>
        </p:nvPicPr>
        <p:blipFill rotWithShape="1">
          <a:blip r:embed="rId3">
            <a:alphaModFix/>
          </a:blip>
          <a:srcRect b="14769" l="57941" r="8165" t="70180"/>
          <a:stretch/>
        </p:blipFill>
        <p:spPr>
          <a:xfrm>
            <a:off x="5195525" y="3699775"/>
            <a:ext cx="3005601" cy="553325"/>
          </a:xfrm>
          <a:prstGeom prst="rect">
            <a:avLst/>
          </a:prstGeom>
          <a:noFill/>
          <a:ln cap="flat" cmpd="sng" w="9525">
            <a:solidFill>
              <a:schemeClr val="dk2"/>
            </a:solidFill>
            <a:prstDash val="solid"/>
            <a:round/>
            <a:headEnd len="sm" w="sm" type="none"/>
            <a:tailEnd len="sm" w="sm" type="none"/>
          </a:ln>
        </p:spPr>
      </p:pic>
      <p:sp>
        <p:nvSpPr>
          <p:cNvPr id="533" name="Google Shape;533;p57"/>
          <p:cNvSpPr/>
          <p:nvPr/>
        </p:nvSpPr>
        <p:spPr>
          <a:xfrm>
            <a:off x="1235321" y="3545960"/>
            <a:ext cx="1317900" cy="861000"/>
          </a:xfrm>
          <a:prstGeom prst="roundRect">
            <a:avLst>
              <a:gd fmla="val 16667" name="adj"/>
            </a:avLst>
          </a:prstGeom>
          <a:solidFill>
            <a:srgbClr val="FFFFFF"/>
          </a:solidFill>
          <a:ln cap="flat" cmpd="sng" w="19050">
            <a:solidFill>
              <a:srgbClr val="123C72"/>
            </a:solidFill>
            <a:prstDash val="solid"/>
            <a:round/>
            <a:headEnd len="sm" w="sm" type="none"/>
            <a:tailEnd len="sm" w="sm" type="none"/>
          </a:ln>
        </p:spPr>
        <p:txBody>
          <a:bodyPr anchorCtr="0" anchor="ctr" bIns="91425" lIns="54000" spcFirstLastPara="1" rIns="91425" wrap="square" tIns="0">
            <a:noAutofit/>
          </a:bodyPr>
          <a:lstStyle/>
          <a:p>
            <a:pPr indent="0" lvl="0" marL="0" rtl="0" algn="l">
              <a:spcBef>
                <a:spcPts val="0"/>
              </a:spcBef>
              <a:spcAft>
                <a:spcPts val="0"/>
              </a:spcAft>
              <a:buNone/>
            </a:pPr>
            <a:r>
              <a:rPr lang="es-419">
                <a:latin typeface="Calibri"/>
                <a:ea typeface="Calibri"/>
                <a:cs typeface="Calibri"/>
                <a:sym typeface="Calibri"/>
              </a:rPr>
              <a:t>2500</a:t>
            </a:r>
            <a:br>
              <a:rPr lang="es-419">
                <a:latin typeface="Calibri"/>
                <a:ea typeface="Calibri"/>
                <a:cs typeface="Calibri"/>
                <a:sym typeface="Calibri"/>
              </a:rPr>
            </a:br>
            <a:r>
              <a:rPr lang="es-419">
                <a:latin typeface="Calibri"/>
                <a:ea typeface="Calibri"/>
                <a:cs typeface="Calibri"/>
                <a:sym typeface="Calibri"/>
              </a:rPr>
              <a:t>docs</a:t>
            </a:r>
            <a:endParaRPr>
              <a:latin typeface="Calibri"/>
              <a:ea typeface="Calibri"/>
              <a:cs typeface="Calibri"/>
              <a:sym typeface="Calibri"/>
            </a:endParaRPr>
          </a:p>
        </p:txBody>
      </p:sp>
      <p:cxnSp>
        <p:nvCxnSpPr>
          <p:cNvPr id="534" name="Google Shape;534;p57"/>
          <p:cNvCxnSpPr>
            <a:stCxn id="535" idx="2"/>
            <a:endCxn id="536" idx="0"/>
          </p:cNvCxnSpPr>
          <p:nvPr/>
        </p:nvCxnSpPr>
        <p:spPr>
          <a:xfrm>
            <a:off x="3874375" y="3050350"/>
            <a:ext cx="0" cy="417900"/>
          </a:xfrm>
          <a:prstGeom prst="straightConnector1">
            <a:avLst/>
          </a:prstGeom>
          <a:noFill/>
          <a:ln cap="flat" cmpd="sng" w="19050">
            <a:solidFill>
              <a:srgbClr val="595959"/>
            </a:solidFill>
            <a:prstDash val="solid"/>
            <a:round/>
            <a:headEnd len="med" w="med" type="none"/>
            <a:tailEnd len="med" w="med" type="triangle"/>
          </a:ln>
        </p:spPr>
      </p:cxnSp>
      <p:cxnSp>
        <p:nvCxnSpPr>
          <p:cNvPr id="537" name="Google Shape;537;p57"/>
          <p:cNvCxnSpPr>
            <a:stCxn id="533" idx="3"/>
            <a:endCxn id="536" idx="1"/>
          </p:cNvCxnSpPr>
          <p:nvPr/>
        </p:nvCxnSpPr>
        <p:spPr>
          <a:xfrm>
            <a:off x="2553221" y="3976460"/>
            <a:ext cx="594900" cy="0"/>
          </a:xfrm>
          <a:prstGeom prst="straightConnector1">
            <a:avLst/>
          </a:prstGeom>
          <a:noFill/>
          <a:ln cap="flat" cmpd="sng" w="19050">
            <a:solidFill>
              <a:srgbClr val="595959"/>
            </a:solidFill>
            <a:prstDash val="solid"/>
            <a:round/>
            <a:headEnd len="med" w="med" type="none"/>
            <a:tailEnd len="med" w="med" type="triangle"/>
          </a:ln>
        </p:spPr>
      </p:cxnSp>
      <p:grpSp>
        <p:nvGrpSpPr>
          <p:cNvPr id="538" name="Google Shape;538;p57"/>
          <p:cNvGrpSpPr/>
          <p:nvPr/>
        </p:nvGrpSpPr>
        <p:grpSpPr>
          <a:xfrm>
            <a:off x="3148075" y="3468102"/>
            <a:ext cx="1452600" cy="1016700"/>
            <a:chOff x="3795625" y="3009052"/>
            <a:chExt cx="1452600" cy="1016700"/>
          </a:xfrm>
        </p:grpSpPr>
        <p:sp>
          <p:nvSpPr>
            <p:cNvPr id="536" name="Google Shape;536;p57"/>
            <p:cNvSpPr/>
            <p:nvPr/>
          </p:nvSpPr>
          <p:spPr>
            <a:xfrm>
              <a:off x="3795625" y="3009052"/>
              <a:ext cx="1452600" cy="1016700"/>
            </a:xfrm>
            <a:prstGeom prst="roundRect">
              <a:avLst>
                <a:gd fmla="val 16667" name="adj"/>
              </a:avLst>
            </a:prstGeom>
            <a:solidFill>
              <a:srgbClr val="FFFFFF"/>
            </a:solidFill>
            <a:ln cap="flat" cmpd="sng" w="19050">
              <a:solidFill>
                <a:srgbClr val="123C72"/>
              </a:solidFill>
              <a:prstDash val="solid"/>
              <a:round/>
              <a:headEnd len="sm" w="sm" type="none"/>
              <a:tailEnd len="sm" w="sm" type="none"/>
            </a:ln>
          </p:spPr>
          <p:txBody>
            <a:bodyPr anchorCtr="0" anchor="ctr" bIns="91425" lIns="54000" spcFirstLastPara="1" rIns="91425" wrap="square" tIns="0">
              <a:noAutofit/>
            </a:bodyPr>
            <a:lstStyle/>
            <a:p>
              <a:pPr indent="0" lvl="0" marL="0" rtl="0" algn="l">
                <a:spcBef>
                  <a:spcPts val="0"/>
                </a:spcBef>
                <a:spcAft>
                  <a:spcPts val="0"/>
                </a:spcAft>
                <a:buNone/>
              </a:pPr>
              <a:r>
                <a:rPr lang="es-419">
                  <a:latin typeface="Calibri"/>
                  <a:ea typeface="Calibri"/>
                  <a:cs typeface="Calibri"/>
                  <a:sym typeface="Calibri"/>
                </a:rPr>
                <a:t>2500 docs</a:t>
              </a:r>
              <a:br>
                <a:rPr lang="es-419">
                  <a:latin typeface="Calibri"/>
                  <a:ea typeface="Calibri"/>
                  <a:cs typeface="Calibri"/>
                  <a:sym typeface="Calibri"/>
                </a:rPr>
              </a:br>
              <a:r>
                <a:rPr lang="es-419">
                  <a:latin typeface="Calibri"/>
                  <a:ea typeface="Calibri"/>
                  <a:cs typeface="Calibri"/>
                  <a:sym typeface="Calibri"/>
                </a:rPr>
                <a:t>with </a:t>
              </a:r>
              <a:br>
                <a:rPr lang="es-419">
                  <a:latin typeface="Calibri"/>
                  <a:ea typeface="Calibri"/>
                  <a:cs typeface="Calibri"/>
                  <a:sym typeface="Calibri"/>
                </a:rPr>
              </a:br>
              <a:r>
                <a:rPr lang="es-419">
                  <a:latin typeface="Calibri"/>
                  <a:ea typeface="Calibri"/>
                  <a:cs typeface="Calibri"/>
                  <a:sym typeface="Calibri"/>
                </a:rPr>
                <a:t>oncology mentions</a:t>
              </a:r>
              <a:endParaRPr>
                <a:latin typeface="Calibri"/>
                <a:ea typeface="Calibri"/>
                <a:cs typeface="Calibri"/>
                <a:sym typeface="Calibri"/>
              </a:endParaRPr>
            </a:p>
          </p:txBody>
        </p:sp>
        <p:pic>
          <p:nvPicPr>
            <p:cNvPr id="539" name="Google Shape;539;p57"/>
            <p:cNvPicPr preferRelativeResize="0"/>
            <p:nvPr/>
          </p:nvPicPr>
          <p:blipFill>
            <a:blip r:embed="rId4">
              <a:alphaModFix/>
            </a:blip>
            <a:stretch>
              <a:fillRect/>
            </a:stretch>
          </p:blipFill>
          <p:spPr>
            <a:xfrm>
              <a:off x="4655675" y="3241375"/>
              <a:ext cx="553325" cy="622749"/>
            </a:xfrm>
            <a:prstGeom prst="rect">
              <a:avLst/>
            </a:prstGeom>
            <a:noFill/>
            <a:ln>
              <a:noFill/>
            </a:ln>
          </p:spPr>
        </p:pic>
      </p:grpSp>
      <p:pic>
        <p:nvPicPr>
          <p:cNvPr id="540" name="Google Shape;540;p57"/>
          <p:cNvPicPr preferRelativeResize="0"/>
          <p:nvPr/>
        </p:nvPicPr>
        <p:blipFill>
          <a:blip r:embed="rId5">
            <a:alphaModFix/>
          </a:blip>
          <a:stretch>
            <a:fillRect/>
          </a:stretch>
        </p:blipFill>
        <p:spPr>
          <a:xfrm>
            <a:off x="1833200" y="3665025"/>
            <a:ext cx="622749" cy="622749"/>
          </a:xfrm>
          <a:prstGeom prst="rect">
            <a:avLst/>
          </a:prstGeom>
          <a:noFill/>
          <a:ln>
            <a:noFill/>
          </a:ln>
        </p:spPr>
      </p:pic>
      <p:sp>
        <p:nvSpPr>
          <p:cNvPr id="535" name="Google Shape;535;p57"/>
          <p:cNvSpPr/>
          <p:nvPr/>
        </p:nvSpPr>
        <p:spPr>
          <a:xfrm>
            <a:off x="3082975" y="1803550"/>
            <a:ext cx="1582800" cy="1246800"/>
          </a:xfrm>
          <a:prstGeom prst="roundRect">
            <a:avLst>
              <a:gd fmla="val 16667" name="adj"/>
            </a:avLst>
          </a:prstGeom>
          <a:solidFill>
            <a:srgbClr val="1C458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419" sz="1600">
                <a:solidFill>
                  <a:srgbClr val="FFFFFF"/>
                </a:solidFill>
                <a:latin typeface="Calibri"/>
                <a:ea typeface="Calibri"/>
                <a:cs typeface="Calibri"/>
                <a:sym typeface="Calibri"/>
              </a:rPr>
              <a:t>Trained model</a:t>
            </a:r>
            <a:endParaRPr b="1" sz="1600">
              <a:solidFill>
                <a:srgbClr val="FFFFFF"/>
              </a:solidFill>
              <a:latin typeface="Calibri"/>
              <a:ea typeface="Calibri"/>
              <a:cs typeface="Calibri"/>
              <a:sym typeface="Calibri"/>
            </a:endParaRPr>
          </a:p>
          <a:p>
            <a:pPr indent="0" lvl="0" marL="0" rtl="0" algn="ctr">
              <a:spcBef>
                <a:spcPts val="0"/>
              </a:spcBef>
              <a:spcAft>
                <a:spcPts val="0"/>
              </a:spcAft>
              <a:buNone/>
            </a:pPr>
            <a:r>
              <a:t/>
            </a:r>
            <a:endParaRPr b="1" sz="900">
              <a:solidFill>
                <a:srgbClr val="FFFFFF"/>
              </a:solidFill>
              <a:latin typeface="Calibri"/>
              <a:ea typeface="Calibri"/>
              <a:cs typeface="Calibri"/>
              <a:sym typeface="Calibri"/>
            </a:endParaRPr>
          </a:p>
          <a:p>
            <a:pPr indent="0" lvl="0" marL="0" rtl="0" algn="ctr">
              <a:spcBef>
                <a:spcPts val="0"/>
              </a:spcBef>
              <a:spcAft>
                <a:spcPts val="0"/>
              </a:spcAft>
              <a:buNone/>
            </a:pPr>
            <a:r>
              <a:t/>
            </a:r>
            <a:endParaRPr b="1" sz="1600">
              <a:solidFill>
                <a:srgbClr val="FFFFFF"/>
              </a:solidFill>
              <a:latin typeface="Calibri"/>
              <a:ea typeface="Calibri"/>
              <a:cs typeface="Calibri"/>
              <a:sym typeface="Calibri"/>
            </a:endParaRPr>
          </a:p>
          <a:p>
            <a:pPr indent="0" lvl="0" marL="0" rtl="0" algn="ctr">
              <a:spcBef>
                <a:spcPts val="0"/>
              </a:spcBef>
              <a:spcAft>
                <a:spcPts val="0"/>
              </a:spcAft>
              <a:buNone/>
            </a:pPr>
            <a:r>
              <a:t/>
            </a:r>
            <a:endParaRPr b="1" sz="1600">
              <a:solidFill>
                <a:srgbClr val="FFFFFF"/>
              </a:solidFill>
              <a:latin typeface="Calibri"/>
              <a:ea typeface="Calibri"/>
              <a:cs typeface="Calibri"/>
              <a:sym typeface="Calibri"/>
            </a:endParaRPr>
          </a:p>
        </p:txBody>
      </p:sp>
      <p:pic>
        <p:nvPicPr>
          <p:cNvPr id="541" name="Google Shape;541;p57"/>
          <p:cNvPicPr preferRelativeResize="0"/>
          <p:nvPr/>
        </p:nvPicPr>
        <p:blipFill rotWithShape="1">
          <a:blip r:embed="rId6">
            <a:alphaModFix/>
          </a:blip>
          <a:srcRect b="13479" l="0" r="0" t="0"/>
          <a:stretch/>
        </p:blipFill>
        <p:spPr>
          <a:xfrm>
            <a:off x="3526032" y="2281125"/>
            <a:ext cx="696693" cy="586801"/>
          </a:xfrm>
          <a:prstGeom prst="rect">
            <a:avLst/>
          </a:prstGeom>
          <a:noFill/>
          <a:ln>
            <a:noFill/>
          </a:ln>
        </p:spPr>
      </p:pic>
      <p:sp>
        <p:nvSpPr>
          <p:cNvPr id="542" name="Google Shape;542;p57"/>
          <p:cNvSpPr txBox="1"/>
          <p:nvPr/>
        </p:nvSpPr>
        <p:spPr>
          <a:xfrm>
            <a:off x="4714750" y="3848650"/>
            <a:ext cx="4809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500">
                <a:latin typeface="Calibri"/>
                <a:ea typeface="Calibri"/>
                <a:cs typeface="Calibri"/>
                <a:sym typeface="Calibri"/>
              </a:rPr>
              <a:t>E.g.</a:t>
            </a:r>
            <a:endParaRPr sz="1500">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3"/>
          <p:cNvSpPr/>
          <p:nvPr/>
        </p:nvSpPr>
        <p:spPr>
          <a:xfrm>
            <a:off x="5903825" y="2953325"/>
            <a:ext cx="1582800" cy="1246800"/>
          </a:xfrm>
          <a:prstGeom prst="roundRect">
            <a:avLst>
              <a:gd fmla="val 16667" name="adj"/>
            </a:avLst>
          </a:prstGeom>
          <a:solidFill>
            <a:srgbClr val="1C458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419" sz="1600">
                <a:solidFill>
                  <a:srgbClr val="FFFFFF"/>
                </a:solidFill>
                <a:latin typeface="Calibri"/>
                <a:ea typeface="Calibri"/>
                <a:cs typeface="Calibri"/>
                <a:sym typeface="Calibri"/>
              </a:rPr>
              <a:t>Trained model</a:t>
            </a:r>
            <a:endParaRPr b="1" sz="1600">
              <a:solidFill>
                <a:srgbClr val="FFFFFF"/>
              </a:solidFill>
              <a:latin typeface="Calibri"/>
              <a:ea typeface="Calibri"/>
              <a:cs typeface="Calibri"/>
              <a:sym typeface="Calibri"/>
            </a:endParaRPr>
          </a:p>
          <a:p>
            <a:pPr indent="0" lvl="0" marL="0" rtl="0" algn="ctr">
              <a:spcBef>
                <a:spcPts val="0"/>
              </a:spcBef>
              <a:spcAft>
                <a:spcPts val="0"/>
              </a:spcAft>
              <a:buNone/>
            </a:pPr>
            <a:r>
              <a:t/>
            </a:r>
            <a:endParaRPr b="1" sz="900">
              <a:solidFill>
                <a:srgbClr val="FFFFFF"/>
              </a:solidFill>
              <a:latin typeface="Calibri"/>
              <a:ea typeface="Calibri"/>
              <a:cs typeface="Calibri"/>
              <a:sym typeface="Calibri"/>
            </a:endParaRPr>
          </a:p>
          <a:p>
            <a:pPr indent="0" lvl="0" marL="0" rtl="0" algn="ctr">
              <a:spcBef>
                <a:spcPts val="0"/>
              </a:spcBef>
              <a:spcAft>
                <a:spcPts val="0"/>
              </a:spcAft>
              <a:buNone/>
            </a:pPr>
            <a:r>
              <a:t/>
            </a:r>
            <a:endParaRPr b="1" sz="1600">
              <a:solidFill>
                <a:srgbClr val="FFFFFF"/>
              </a:solidFill>
              <a:latin typeface="Calibri"/>
              <a:ea typeface="Calibri"/>
              <a:cs typeface="Calibri"/>
              <a:sym typeface="Calibri"/>
            </a:endParaRPr>
          </a:p>
          <a:p>
            <a:pPr indent="0" lvl="0" marL="0" rtl="0" algn="ctr">
              <a:spcBef>
                <a:spcPts val="0"/>
              </a:spcBef>
              <a:spcAft>
                <a:spcPts val="0"/>
              </a:spcAft>
              <a:buNone/>
            </a:pPr>
            <a:r>
              <a:t/>
            </a:r>
            <a:endParaRPr b="1" sz="1600">
              <a:solidFill>
                <a:srgbClr val="FFFFFF"/>
              </a:solidFill>
              <a:latin typeface="Calibri"/>
              <a:ea typeface="Calibri"/>
              <a:cs typeface="Calibri"/>
              <a:sym typeface="Calibri"/>
            </a:endParaRPr>
          </a:p>
        </p:txBody>
      </p:sp>
      <p:sp>
        <p:nvSpPr>
          <p:cNvPr id="86" name="Google Shape;86;p13"/>
          <p:cNvSpPr txBox="1"/>
          <p:nvPr/>
        </p:nvSpPr>
        <p:spPr>
          <a:xfrm>
            <a:off x="600700" y="877125"/>
            <a:ext cx="7458300" cy="2232000"/>
          </a:xfrm>
          <a:prstGeom prst="rect">
            <a:avLst/>
          </a:prstGeom>
          <a:noFill/>
          <a:ln>
            <a:noFill/>
          </a:ln>
        </p:spPr>
        <p:txBody>
          <a:bodyPr anchorCtr="0" anchor="t" bIns="91425" lIns="91425" spcFirstLastPara="1" rIns="91425" wrap="square" tIns="91425">
            <a:spAutoFit/>
          </a:bodyPr>
          <a:lstStyle/>
          <a:p>
            <a:pPr indent="-330200" lvl="0" marL="457200" rtl="0" algn="l">
              <a:lnSpc>
                <a:spcPct val="115000"/>
              </a:lnSpc>
              <a:spcBef>
                <a:spcPts val="0"/>
              </a:spcBef>
              <a:spcAft>
                <a:spcPts val="0"/>
              </a:spcAft>
              <a:buClr>
                <a:schemeClr val="dk1"/>
              </a:buClr>
              <a:buSzPts val="1600"/>
              <a:buFont typeface="Calibri"/>
              <a:buChar char="●"/>
            </a:pPr>
            <a:r>
              <a:rPr lang="es-419" sz="1600">
                <a:solidFill>
                  <a:schemeClr val="dk1"/>
                </a:solidFill>
                <a:latin typeface="Calibri"/>
                <a:ea typeface="Calibri"/>
                <a:cs typeface="Calibri"/>
                <a:sym typeface="Calibri"/>
              </a:rPr>
              <a:t>Wikipedia definition: “computer algorithms that improve automatically</a:t>
            </a:r>
            <a:br>
              <a:rPr lang="es-419" sz="1600">
                <a:solidFill>
                  <a:schemeClr val="dk1"/>
                </a:solidFill>
                <a:latin typeface="Calibri"/>
                <a:ea typeface="Calibri"/>
                <a:cs typeface="Calibri"/>
                <a:sym typeface="Calibri"/>
              </a:rPr>
            </a:br>
            <a:r>
              <a:rPr lang="es-419" sz="1600">
                <a:solidFill>
                  <a:schemeClr val="dk1"/>
                </a:solidFill>
                <a:latin typeface="Calibri"/>
                <a:ea typeface="Calibri"/>
                <a:cs typeface="Calibri"/>
                <a:sym typeface="Calibri"/>
              </a:rPr>
              <a:t> through experience and by the use of data”</a:t>
            </a:r>
            <a:endParaRPr sz="1600">
              <a:solidFill>
                <a:schemeClr val="dk1"/>
              </a:solidFill>
              <a:latin typeface="Calibri"/>
              <a:ea typeface="Calibri"/>
              <a:cs typeface="Calibri"/>
              <a:sym typeface="Calibri"/>
            </a:endParaRPr>
          </a:p>
          <a:p>
            <a:pPr indent="-330200" lvl="0" marL="457200" rtl="0" algn="l">
              <a:lnSpc>
                <a:spcPct val="115000"/>
              </a:lnSpc>
              <a:spcBef>
                <a:spcPts val="1000"/>
              </a:spcBef>
              <a:spcAft>
                <a:spcPts val="0"/>
              </a:spcAft>
              <a:buClr>
                <a:schemeClr val="dk1"/>
              </a:buClr>
              <a:buSzPts val="1600"/>
              <a:buFont typeface="Calibri"/>
              <a:buChar char="●"/>
            </a:pPr>
            <a:r>
              <a:rPr lang="es-419" sz="1600">
                <a:solidFill>
                  <a:schemeClr val="dk1"/>
                </a:solidFill>
                <a:latin typeface="Calibri"/>
                <a:ea typeface="Calibri"/>
                <a:cs typeface="Calibri"/>
                <a:sym typeface="Calibri"/>
              </a:rPr>
              <a:t>Machine </a:t>
            </a:r>
            <a:r>
              <a:rPr b="1" lang="es-419" sz="1600">
                <a:solidFill>
                  <a:schemeClr val="dk1"/>
                </a:solidFill>
                <a:latin typeface="Calibri"/>
                <a:ea typeface="Calibri"/>
                <a:cs typeface="Calibri"/>
                <a:sym typeface="Calibri"/>
              </a:rPr>
              <a:t>creates its own rules or behaviors</a:t>
            </a:r>
            <a:r>
              <a:rPr lang="es-419" sz="1600">
                <a:solidFill>
                  <a:schemeClr val="dk1"/>
                </a:solidFill>
                <a:latin typeface="Calibri"/>
                <a:ea typeface="Calibri"/>
                <a:cs typeface="Calibri"/>
                <a:sym typeface="Calibri"/>
              </a:rPr>
              <a:t> on how to respond to an information (this is called “training” the machine learning model). </a:t>
            </a:r>
            <a:endParaRPr sz="1600">
              <a:solidFill>
                <a:schemeClr val="dk1"/>
              </a:solidFill>
              <a:latin typeface="Calibri"/>
              <a:ea typeface="Calibri"/>
              <a:cs typeface="Calibri"/>
              <a:sym typeface="Calibri"/>
            </a:endParaRPr>
          </a:p>
          <a:p>
            <a:pPr indent="-330200" lvl="0" marL="457200" rtl="0" algn="l">
              <a:lnSpc>
                <a:spcPct val="115000"/>
              </a:lnSpc>
              <a:spcBef>
                <a:spcPts val="1000"/>
              </a:spcBef>
              <a:spcAft>
                <a:spcPts val="0"/>
              </a:spcAft>
              <a:buClr>
                <a:schemeClr val="dk1"/>
              </a:buClr>
              <a:buSzPts val="1600"/>
              <a:buFont typeface="Calibri"/>
              <a:buChar char="●"/>
            </a:pPr>
            <a:r>
              <a:rPr lang="es-419" sz="1600">
                <a:solidFill>
                  <a:schemeClr val="dk1"/>
                </a:solidFill>
                <a:latin typeface="Calibri"/>
                <a:ea typeface="Calibri"/>
                <a:cs typeface="Calibri"/>
                <a:sym typeface="Calibri"/>
              </a:rPr>
              <a:t>Machine creates these responses </a:t>
            </a:r>
            <a:r>
              <a:rPr b="1" lang="es-419" sz="1600">
                <a:solidFill>
                  <a:schemeClr val="dk1"/>
                </a:solidFill>
                <a:latin typeface="Calibri"/>
                <a:ea typeface="Calibri"/>
                <a:cs typeface="Calibri"/>
                <a:sym typeface="Calibri"/>
              </a:rPr>
              <a:t>based on previously provided information</a:t>
            </a:r>
            <a:endParaRPr b="1" sz="1600">
              <a:solidFill>
                <a:schemeClr val="dk1"/>
              </a:solidFill>
              <a:latin typeface="Calibri"/>
              <a:ea typeface="Calibri"/>
              <a:cs typeface="Calibri"/>
              <a:sym typeface="Calibri"/>
            </a:endParaRPr>
          </a:p>
          <a:p>
            <a:pPr indent="0" lvl="0" marL="279400" rtl="0" algn="l">
              <a:lnSpc>
                <a:spcPct val="115000"/>
              </a:lnSpc>
              <a:spcBef>
                <a:spcPts val="1000"/>
              </a:spcBef>
              <a:spcAft>
                <a:spcPts val="1000"/>
              </a:spcAft>
              <a:buNone/>
            </a:pPr>
            <a:r>
              <a:t/>
            </a:r>
            <a:endParaRPr sz="1600">
              <a:solidFill>
                <a:schemeClr val="dk1"/>
              </a:solidFill>
              <a:latin typeface="Calibri"/>
              <a:ea typeface="Calibri"/>
              <a:cs typeface="Calibri"/>
              <a:sym typeface="Calibri"/>
            </a:endParaRPr>
          </a:p>
        </p:txBody>
      </p:sp>
      <p:sp>
        <p:nvSpPr>
          <p:cNvPr id="87" name="Google Shape;87;p13"/>
          <p:cNvSpPr txBox="1"/>
          <p:nvPr/>
        </p:nvSpPr>
        <p:spPr>
          <a:xfrm>
            <a:off x="146125" y="192050"/>
            <a:ext cx="8997900" cy="363300"/>
          </a:xfrm>
          <a:prstGeom prst="rect">
            <a:avLst/>
          </a:prstGeom>
          <a:noFill/>
          <a:ln>
            <a:noFill/>
          </a:ln>
        </p:spPr>
        <p:txBody>
          <a:bodyPr anchorCtr="0" anchor="t" bIns="34275" lIns="68575" spcFirstLastPara="1" rIns="68575" wrap="square" tIns="34275">
            <a:noAutofit/>
          </a:bodyPr>
          <a:lstStyle/>
          <a:p>
            <a:pPr indent="0" lvl="0" marL="0" rtl="0" algn="l">
              <a:lnSpc>
                <a:spcPct val="90000"/>
              </a:lnSpc>
              <a:spcBef>
                <a:spcPts val="0"/>
              </a:spcBef>
              <a:spcAft>
                <a:spcPts val="0"/>
              </a:spcAft>
              <a:buNone/>
            </a:pPr>
            <a:r>
              <a:rPr b="1" lang="es-419" sz="2200">
                <a:solidFill>
                  <a:srgbClr val="124484"/>
                </a:solidFill>
                <a:latin typeface="Calibri"/>
                <a:ea typeface="Calibri"/>
                <a:cs typeface="Calibri"/>
                <a:sym typeface="Calibri"/>
              </a:rPr>
              <a:t>Introduction to Machine Learning</a:t>
            </a:r>
            <a:endParaRPr b="1" sz="2200">
              <a:solidFill>
                <a:srgbClr val="124484"/>
              </a:solidFill>
              <a:latin typeface="Calibri"/>
              <a:ea typeface="Calibri"/>
              <a:cs typeface="Calibri"/>
              <a:sym typeface="Calibri"/>
            </a:endParaRPr>
          </a:p>
          <a:p>
            <a:pPr indent="0" lvl="0" marL="0" rtl="0" algn="l">
              <a:lnSpc>
                <a:spcPct val="90000"/>
              </a:lnSpc>
              <a:spcBef>
                <a:spcPts val="0"/>
              </a:spcBef>
              <a:spcAft>
                <a:spcPts val="0"/>
              </a:spcAft>
              <a:buNone/>
            </a:pPr>
            <a:r>
              <a:t/>
            </a:r>
            <a:endParaRPr b="1" sz="1500">
              <a:solidFill>
                <a:srgbClr val="124484"/>
              </a:solidFill>
              <a:latin typeface="Calibri"/>
              <a:ea typeface="Calibri"/>
              <a:cs typeface="Calibri"/>
              <a:sym typeface="Calibri"/>
            </a:endParaRPr>
          </a:p>
        </p:txBody>
      </p:sp>
      <p:sp>
        <p:nvSpPr>
          <p:cNvPr id="88" name="Google Shape;88;p13"/>
          <p:cNvSpPr/>
          <p:nvPr/>
        </p:nvSpPr>
        <p:spPr>
          <a:xfrm>
            <a:off x="1657375" y="2953325"/>
            <a:ext cx="1506600" cy="1246800"/>
          </a:xfrm>
          <a:prstGeom prst="roundRect">
            <a:avLst>
              <a:gd fmla="val 16667" name="adj"/>
            </a:avLst>
          </a:prstGeom>
          <a:solidFill>
            <a:srgbClr val="1C458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419" sz="1600">
                <a:solidFill>
                  <a:srgbClr val="FFFFFF"/>
                </a:solidFill>
                <a:latin typeface="Calibri"/>
                <a:ea typeface="Calibri"/>
                <a:cs typeface="Calibri"/>
                <a:sym typeface="Calibri"/>
              </a:rPr>
              <a:t>Past information</a:t>
            </a:r>
            <a:endParaRPr b="1" sz="1600">
              <a:solidFill>
                <a:srgbClr val="FFFFFF"/>
              </a:solidFill>
              <a:latin typeface="Calibri"/>
              <a:ea typeface="Calibri"/>
              <a:cs typeface="Calibri"/>
              <a:sym typeface="Calibri"/>
            </a:endParaRPr>
          </a:p>
        </p:txBody>
      </p:sp>
      <p:sp>
        <p:nvSpPr>
          <p:cNvPr id="89" name="Google Shape;89;p13"/>
          <p:cNvSpPr/>
          <p:nvPr/>
        </p:nvSpPr>
        <p:spPr>
          <a:xfrm>
            <a:off x="3721700" y="2953325"/>
            <a:ext cx="1506600" cy="1246800"/>
          </a:xfrm>
          <a:prstGeom prst="roundRect">
            <a:avLst>
              <a:gd fmla="val 16667" name="adj"/>
            </a:avLst>
          </a:prstGeom>
          <a:solidFill>
            <a:srgbClr val="1C458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419" sz="1600">
                <a:solidFill>
                  <a:srgbClr val="FFFFFF"/>
                </a:solidFill>
                <a:latin typeface="Calibri"/>
                <a:ea typeface="Calibri"/>
                <a:cs typeface="Calibri"/>
                <a:sym typeface="Calibri"/>
              </a:rPr>
              <a:t>ML</a:t>
            </a:r>
            <a:r>
              <a:rPr b="1" lang="es-419" sz="1600">
                <a:solidFill>
                  <a:srgbClr val="FFFFFF"/>
                </a:solidFill>
                <a:latin typeface="Calibri"/>
                <a:ea typeface="Calibri"/>
                <a:cs typeface="Calibri"/>
                <a:sym typeface="Calibri"/>
              </a:rPr>
              <a:t> algorithm</a:t>
            </a:r>
            <a:endParaRPr b="1" sz="1600">
              <a:solidFill>
                <a:srgbClr val="FFFFFF"/>
              </a:solidFill>
              <a:latin typeface="Calibri"/>
              <a:ea typeface="Calibri"/>
              <a:cs typeface="Calibri"/>
              <a:sym typeface="Calibri"/>
            </a:endParaRPr>
          </a:p>
          <a:p>
            <a:pPr indent="0" lvl="0" marL="0" rtl="0" algn="ctr">
              <a:spcBef>
                <a:spcPts val="0"/>
              </a:spcBef>
              <a:spcAft>
                <a:spcPts val="0"/>
              </a:spcAft>
              <a:buNone/>
            </a:pPr>
            <a:r>
              <a:t/>
            </a:r>
            <a:endParaRPr b="1" sz="900">
              <a:solidFill>
                <a:srgbClr val="FFFFFF"/>
              </a:solidFill>
              <a:latin typeface="Calibri"/>
              <a:ea typeface="Calibri"/>
              <a:cs typeface="Calibri"/>
              <a:sym typeface="Calibri"/>
            </a:endParaRPr>
          </a:p>
          <a:p>
            <a:pPr indent="0" lvl="0" marL="0" rtl="0" algn="ctr">
              <a:spcBef>
                <a:spcPts val="0"/>
              </a:spcBef>
              <a:spcAft>
                <a:spcPts val="0"/>
              </a:spcAft>
              <a:buNone/>
            </a:pPr>
            <a:r>
              <a:t/>
            </a:r>
            <a:endParaRPr b="1" sz="1600">
              <a:solidFill>
                <a:srgbClr val="FFFFFF"/>
              </a:solidFill>
              <a:latin typeface="Calibri"/>
              <a:ea typeface="Calibri"/>
              <a:cs typeface="Calibri"/>
              <a:sym typeface="Calibri"/>
            </a:endParaRPr>
          </a:p>
          <a:p>
            <a:pPr indent="0" lvl="0" marL="0" rtl="0" algn="ctr">
              <a:spcBef>
                <a:spcPts val="0"/>
              </a:spcBef>
              <a:spcAft>
                <a:spcPts val="0"/>
              </a:spcAft>
              <a:buNone/>
            </a:pPr>
            <a:r>
              <a:t/>
            </a:r>
            <a:endParaRPr b="1" sz="1600">
              <a:solidFill>
                <a:srgbClr val="FFFFFF"/>
              </a:solidFill>
              <a:latin typeface="Calibri"/>
              <a:ea typeface="Calibri"/>
              <a:cs typeface="Calibri"/>
              <a:sym typeface="Calibri"/>
            </a:endParaRPr>
          </a:p>
        </p:txBody>
      </p:sp>
      <p:sp>
        <p:nvSpPr>
          <p:cNvPr id="90" name="Google Shape;90;p13"/>
          <p:cNvSpPr txBox="1"/>
          <p:nvPr/>
        </p:nvSpPr>
        <p:spPr>
          <a:xfrm>
            <a:off x="3243638" y="3278350"/>
            <a:ext cx="3984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419" sz="2400">
                <a:latin typeface="Calibri"/>
                <a:ea typeface="Calibri"/>
                <a:cs typeface="Calibri"/>
                <a:sym typeface="Calibri"/>
              </a:rPr>
              <a:t>+</a:t>
            </a:r>
            <a:endParaRPr b="1" sz="2400">
              <a:latin typeface="Calibri"/>
              <a:ea typeface="Calibri"/>
              <a:cs typeface="Calibri"/>
              <a:sym typeface="Calibri"/>
            </a:endParaRPr>
          </a:p>
        </p:txBody>
      </p:sp>
      <p:sp>
        <p:nvSpPr>
          <p:cNvPr id="91" name="Google Shape;91;p13"/>
          <p:cNvSpPr txBox="1"/>
          <p:nvPr/>
        </p:nvSpPr>
        <p:spPr>
          <a:xfrm>
            <a:off x="5366850" y="3299675"/>
            <a:ext cx="3984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419" sz="2400">
                <a:latin typeface="Calibri"/>
                <a:ea typeface="Calibri"/>
                <a:cs typeface="Calibri"/>
                <a:sym typeface="Calibri"/>
              </a:rPr>
              <a:t>=</a:t>
            </a:r>
            <a:endParaRPr b="1" sz="2400">
              <a:latin typeface="Calibri"/>
              <a:ea typeface="Calibri"/>
              <a:cs typeface="Calibri"/>
              <a:sym typeface="Calibri"/>
            </a:endParaRPr>
          </a:p>
        </p:txBody>
      </p:sp>
      <p:pic>
        <p:nvPicPr>
          <p:cNvPr id="92" name="Google Shape;92;p13"/>
          <p:cNvPicPr preferRelativeResize="0"/>
          <p:nvPr/>
        </p:nvPicPr>
        <p:blipFill rotWithShape="1">
          <a:blip r:embed="rId3">
            <a:alphaModFix/>
          </a:blip>
          <a:srcRect b="13479" l="0" r="0" t="0"/>
          <a:stretch/>
        </p:blipFill>
        <p:spPr>
          <a:xfrm>
            <a:off x="6346882" y="3430900"/>
            <a:ext cx="696693" cy="586801"/>
          </a:xfrm>
          <a:prstGeom prst="rect">
            <a:avLst/>
          </a:prstGeom>
          <a:noFill/>
          <a:ln>
            <a:noFill/>
          </a:ln>
        </p:spPr>
      </p:pic>
      <p:pic>
        <p:nvPicPr>
          <p:cNvPr id="93" name="Google Shape;93;p13"/>
          <p:cNvPicPr preferRelativeResize="0"/>
          <p:nvPr/>
        </p:nvPicPr>
        <p:blipFill>
          <a:blip r:embed="rId4">
            <a:alphaModFix/>
          </a:blip>
          <a:stretch>
            <a:fillRect/>
          </a:stretch>
        </p:blipFill>
        <p:spPr>
          <a:xfrm>
            <a:off x="4197950" y="3463600"/>
            <a:ext cx="554100" cy="55410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6" name="Shape 546"/>
        <p:cNvGrpSpPr/>
        <p:nvPr/>
      </p:nvGrpSpPr>
      <p:grpSpPr>
        <a:xfrm>
          <a:off x="0" y="0"/>
          <a:ext cx="0" cy="0"/>
          <a:chOff x="0" y="0"/>
          <a:chExt cx="0" cy="0"/>
        </a:xfrm>
      </p:grpSpPr>
      <p:pic>
        <p:nvPicPr>
          <p:cNvPr id="547" name="Google Shape;547;p58"/>
          <p:cNvPicPr preferRelativeResize="0"/>
          <p:nvPr/>
        </p:nvPicPr>
        <p:blipFill>
          <a:blip r:embed="rId3">
            <a:alphaModFix/>
          </a:blip>
          <a:stretch>
            <a:fillRect/>
          </a:stretch>
        </p:blipFill>
        <p:spPr>
          <a:xfrm>
            <a:off x="3454250" y="1146150"/>
            <a:ext cx="2235500" cy="2235500"/>
          </a:xfrm>
          <a:prstGeom prst="rect">
            <a:avLst/>
          </a:prstGeom>
          <a:noFill/>
          <a:ln>
            <a:noFill/>
          </a:ln>
        </p:spPr>
      </p:pic>
      <p:sp>
        <p:nvSpPr>
          <p:cNvPr id="548" name="Google Shape;548;p58"/>
          <p:cNvSpPr txBox="1"/>
          <p:nvPr/>
        </p:nvSpPr>
        <p:spPr>
          <a:xfrm>
            <a:off x="6312475" y="4730900"/>
            <a:ext cx="28314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900">
                <a:latin typeface="Calibri"/>
                <a:ea typeface="Calibri"/>
                <a:cs typeface="Calibri"/>
                <a:sym typeface="Calibri"/>
              </a:rPr>
              <a:t>all icons are from </a:t>
            </a:r>
            <a:r>
              <a:rPr lang="es-419" sz="900">
                <a:solidFill>
                  <a:schemeClr val="dk1"/>
                </a:solidFill>
                <a:latin typeface="Calibri"/>
                <a:ea typeface="Calibri"/>
                <a:cs typeface="Calibri"/>
                <a:sym typeface="Calibri"/>
              </a:rPr>
              <a:t>https://www.flaticon.com/</a:t>
            </a:r>
            <a:endParaRPr sz="900">
              <a:latin typeface="Calibri"/>
              <a:ea typeface="Calibri"/>
              <a:cs typeface="Calibri"/>
              <a:sym typeface="Calibri"/>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2" name="Shape 552"/>
        <p:cNvGrpSpPr/>
        <p:nvPr/>
      </p:nvGrpSpPr>
      <p:grpSpPr>
        <a:xfrm>
          <a:off x="0" y="0"/>
          <a:ext cx="0" cy="0"/>
          <a:chOff x="0" y="0"/>
          <a:chExt cx="0" cy="0"/>
        </a:xfrm>
      </p:grpSpPr>
      <p:sp>
        <p:nvSpPr>
          <p:cNvPr id="553" name="Google Shape;553;p59"/>
          <p:cNvSpPr txBox="1"/>
          <p:nvPr/>
        </p:nvSpPr>
        <p:spPr>
          <a:xfrm>
            <a:off x="146125" y="192050"/>
            <a:ext cx="8997900" cy="363300"/>
          </a:xfrm>
          <a:prstGeom prst="rect">
            <a:avLst/>
          </a:prstGeom>
          <a:noFill/>
          <a:ln>
            <a:noFill/>
          </a:ln>
        </p:spPr>
        <p:txBody>
          <a:bodyPr anchorCtr="0" anchor="t" bIns="34275" lIns="68575" spcFirstLastPara="1" rIns="68575" wrap="square" tIns="34275">
            <a:noAutofit/>
          </a:bodyPr>
          <a:lstStyle/>
          <a:p>
            <a:pPr indent="0" lvl="0" marL="0" rtl="0" algn="l">
              <a:lnSpc>
                <a:spcPct val="90000"/>
              </a:lnSpc>
              <a:spcBef>
                <a:spcPts val="0"/>
              </a:spcBef>
              <a:spcAft>
                <a:spcPts val="0"/>
              </a:spcAft>
              <a:buNone/>
            </a:pPr>
            <a:r>
              <a:rPr b="1" lang="es-419" sz="2200">
                <a:solidFill>
                  <a:srgbClr val="124484"/>
                </a:solidFill>
                <a:latin typeface="Calibri"/>
                <a:ea typeface="Calibri"/>
                <a:cs typeface="Calibri"/>
                <a:sym typeface="Calibri"/>
              </a:rPr>
              <a:t>Recap of the steps performed</a:t>
            </a:r>
            <a:endParaRPr b="1" sz="1500">
              <a:solidFill>
                <a:srgbClr val="124484"/>
              </a:solidFill>
              <a:latin typeface="Calibri"/>
              <a:ea typeface="Calibri"/>
              <a:cs typeface="Calibri"/>
              <a:sym typeface="Calibri"/>
            </a:endParaRPr>
          </a:p>
        </p:txBody>
      </p:sp>
      <p:sp>
        <p:nvSpPr>
          <p:cNvPr id="554" name="Google Shape;554;p59"/>
          <p:cNvSpPr/>
          <p:nvPr/>
        </p:nvSpPr>
        <p:spPr>
          <a:xfrm>
            <a:off x="1600150" y="2458725"/>
            <a:ext cx="1468500" cy="1710300"/>
          </a:xfrm>
          <a:prstGeom prst="roundRect">
            <a:avLst>
              <a:gd fmla="val 16667" name="adj"/>
            </a:avLst>
          </a:prstGeom>
          <a:solidFill>
            <a:srgbClr val="1C458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419" sz="1600">
                <a:solidFill>
                  <a:srgbClr val="FFFFFF"/>
                </a:solidFill>
                <a:latin typeface="Calibri"/>
                <a:ea typeface="Calibri"/>
                <a:cs typeface="Calibri"/>
                <a:sym typeface="Calibri"/>
              </a:rPr>
              <a:t>1. Data preparation</a:t>
            </a:r>
            <a:endParaRPr b="1" sz="1600">
              <a:solidFill>
                <a:srgbClr val="FFFFFF"/>
              </a:solidFill>
              <a:latin typeface="Calibri"/>
              <a:ea typeface="Calibri"/>
              <a:cs typeface="Calibri"/>
              <a:sym typeface="Calibri"/>
            </a:endParaRPr>
          </a:p>
        </p:txBody>
      </p:sp>
      <p:sp>
        <p:nvSpPr>
          <p:cNvPr id="555" name="Google Shape;555;p59"/>
          <p:cNvSpPr/>
          <p:nvPr/>
        </p:nvSpPr>
        <p:spPr>
          <a:xfrm>
            <a:off x="3372100" y="2458725"/>
            <a:ext cx="1468500" cy="1710300"/>
          </a:xfrm>
          <a:prstGeom prst="roundRect">
            <a:avLst>
              <a:gd fmla="val 16667" name="adj"/>
            </a:avLst>
          </a:prstGeom>
          <a:solidFill>
            <a:srgbClr val="1C458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419" sz="1600">
                <a:solidFill>
                  <a:srgbClr val="FFFFFF"/>
                </a:solidFill>
                <a:latin typeface="Calibri"/>
                <a:ea typeface="Calibri"/>
                <a:cs typeface="Calibri"/>
                <a:sym typeface="Calibri"/>
              </a:rPr>
              <a:t>2. Transform words into vectors</a:t>
            </a:r>
            <a:endParaRPr b="1" sz="1600">
              <a:solidFill>
                <a:srgbClr val="FFFFFF"/>
              </a:solidFill>
              <a:latin typeface="Calibri"/>
              <a:ea typeface="Calibri"/>
              <a:cs typeface="Calibri"/>
              <a:sym typeface="Calibri"/>
            </a:endParaRPr>
          </a:p>
        </p:txBody>
      </p:sp>
      <p:sp>
        <p:nvSpPr>
          <p:cNvPr id="556" name="Google Shape;556;p59"/>
          <p:cNvSpPr/>
          <p:nvPr/>
        </p:nvSpPr>
        <p:spPr>
          <a:xfrm>
            <a:off x="5144050" y="2458725"/>
            <a:ext cx="1760700" cy="1710300"/>
          </a:xfrm>
          <a:prstGeom prst="roundRect">
            <a:avLst>
              <a:gd fmla="val 16667" name="adj"/>
            </a:avLst>
          </a:prstGeom>
          <a:solidFill>
            <a:srgbClr val="1C458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419" sz="1600">
                <a:solidFill>
                  <a:srgbClr val="FFFFFF"/>
                </a:solidFill>
                <a:latin typeface="Calibri"/>
                <a:ea typeface="Calibri"/>
                <a:cs typeface="Calibri"/>
                <a:sym typeface="Calibri"/>
              </a:rPr>
              <a:t>3. Get trained model</a:t>
            </a:r>
            <a:endParaRPr b="1" sz="1600">
              <a:solidFill>
                <a:srgbClr val="FFFFFF"/>
              </a:solidFill>
              <a:latin typeface="Calibri"/>
              <a:ea typeface="Calibri"/>
              <a:cs typeface="Calibri"/>
              <a:sym typeface="Calibri"/>
            </a:endParaRPr>
          </a:p>
          <a:p>
            <a:pPr indent="0" lvl="0" marL="0" rtl="0" algn="ctr">
              <a:spcBef>
                <a:spcPts val="0"/>
              </a:spcBef>
              <a:spcAft>
                <a:spcPts val="0"/>
              </a:spcAft>
              <a:buNone/>
            </a:pPr>
            <a:r>
              <a:t/>
            </a:r>
            <a:endParaRPr b="1" sz="1600">
              <a:solidFill>
                <a:srgbClr val="FFFFFF"/>
              </a:solidFill>
              <a:latin typeface="Calibri"/>
              <a:ea typeface="Calibri"/>
              <a:cs typeface="Calibri"/>
              <a:sym typeface="Calibri"/>
            </a:endParaRPr>
          </a:p>
          <a:p>
            <a:pPr indent="0" lvl="0" marL="0" rtl="0" algn="ctr">
              <a:spcBef>
                <a:spcPts val="0"/>
              </a:spcBef>
              <a:spcAft>
                <a:spcPts val="0"/>
              </a:spcAft>
              <a:buNone/>
            </a:pPr>
            <a:r>
              <a:t/>
            </a:r>
            <a:endParaRPr b="1" sz="1600">
              <a:solidFill>
                <a:srgbClr val="FFFFFF"/>
              </a:solidFill>
              <a:latin typeface="Calibri"/>
              <a:ea typeface="Calibri"/>
              <a:cs typeface="Calibri"/>
              <a:sym typeface="Calibri"/>
            </a:endParaRPr>
          </a:p>
        </p:txBody>
      </p:sp>
      <p:sp>
        <p:nvSpPr>
          <p:cNvPr id="557" name="Google Shape;557;p59"/>
          <p:cNvSpPr/>
          <p:nvPr/>
        </p:nvSpPr>
        <p:spPr>
          <a:xfrm>
            <a:off x="7119925" y="2458725"/>
            <a:ext cx="1760700" cy="1710300"/>
          </a:xfrm>
          <a:prstGeom prst="roundRect">
            <a:avLst>
              <a:gd fmla="val 16667" name="adj"/>
            </a:avLst>
          </a:prstGeom>
          <a:solidFill>
            <a:srgbClr val="1C458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419" sz="1600">
                <a:solidFill>
                  <a:srgbClr val="FFFFFF"/>
                </a:solidFill>
                <a:latin typeface="Calibri"/>
                <a:ea typeface="Calibri"/>
                <a:cs typeface="Calibri"/>
                <a:sym typeface="Calibri"/>
              </a:rPr>
              <a:t>4. Use trained model in my documents</a:t>
            </a:r>
            <a:endParaRPr b="1" sz="1600">
              <a:solidFill>
                <a:srgbClr val="FFFFFF"/>
              </a:solidFill>
              <a:latin typeface="Calibri"/>
              <a:ea typeface="Calibri"/>
              <a:cs typeface="Calibri"/>
              <a:sym typeface="Calibri"/>
            </a:endParaRPr>
          </a:p>
        </p:txBody>
      </p:sp>
      <p:cxnSp>
        <p:nvCxnSpPr>
          <p:cNvPr id="558" name="Google Shape;558;p59"/>
          <p:cNvCxnSpPr>
            <a:stCxn id="554" idx="3"/>
            <a:endCxn id="555" idx="1"/>
          </p:cNvCxnSpPr>
          <p:nvPr/>
        </p:nvCxnSpPr>
        <p:spPr>
          <a:xfrm>
            <a:off x="3068650" y="3313875"/>
            <a:ext cx="303600" cy="0"/>
          </a:xfrm>
          <a:prstGeom prst="straightConnector1">
            <a:avLst/>
          </a:prstGeom>
          <a:noFill/>
          <a:ln cap="flat" cmpd="sng" w="19050">
            <a:solidFill>
              <a:srgbClr val="000000"/>
            </a:solidFill>
            <a:prstDash val="solid"/>
            <a:round/>
            <a:headEnd len="med" w="med" type="none"/>
            <a:tailEnd len="med" w="med" type="triangle"/>
          </a:ln>
        </p:spPr>
      </p:cxnSp>
      <p:cxnSp>
        <p:nvCxnSpPr>
          <p:cNvPr id="559" name="Google Shape;559;p59"/>
          <p:cNvCxnSpPr>
            <a:stCxn id="555" idx="3"/>
            <a:endCxn id="556" idx="1"/>
          </p:cNvCxnSpPr>
          <p:nvPr/>
        </p:nvCxnSpPr>
        <p:spPr>
          <a:xfrm>
            <a:off x="4840600" y="3313875"/>
            <a:ext cx="303600" cy="0"/>
          </a:xfrm>
          <a:prstGeom prst="straightConnector1">
            <a:avLst/>
          </a:prstGeom>
          <a:noFill/>
          <a:ln cap="flat" cmpd="sng" w="19050">
            <a:solidFill>
              <a:srgbClr val="000000"/>
            </a:solidFill>
            <a:prstDash val="solid"/>
            <a:round/>
            <a:headEnd len="med" w="med" type="none"/>
            <a:tailEnd len="med" w="med" type="triangle"/>
          </a:ln>
        </p:spPr>
      </p:cxnSp>
      <p:cxnSp>
        <p:nvCxnSpPr>
          <p:cNvPr id="560" name="Google Shape;560;p59"/>
          <p:cNvCxnSpPr>
            <a:stCxn id="556" idx="3"/>
            <a:endCxn id="557" idx="1"/>
          </p:cNvCxnSpPr>
          <p:nvPr/>
        </p:nvCxnSpPr>
        <p:spPr>
          <a:xfrm>
            <a:off x="6904750" y="3313875"/>
            <a:ext cx="215100" cy="0"/>
          </a:xfrm>
          <a:prstGeom prst="straightConnector1">
            <a:avLst/>
          </a:prstGeom>
          <a:noFill/>
          <a:ln cap="flat" cmpd="sng" w="19050">
            <a:solidFill>
              <a:srgbClr val="000000"/>
            </a:solidFill>
            <a:prstDash val="solid"/>
            <a:round/>
            <a:headEnd len="med" w="med" type="none"/>
            <a:tailEnd len="med" w="med" type="triangle"/>
          </a:ln>
        </p:spPr>
      </p:cxnSp>
      <p:sp>
        <p:nvSpPr>
          <p:cNvPr id="561" name="Google Shape;561;p59"/>
          <p:cNvSpPr/>
          <p:nvPr/>
        </p:nvSpPr>
        <p:spPr>
          <a:xfrm>
            <a:off x="146121" y="2883385"/>
            <a:ext cx="1317900" cy="861000"/>
          </a:xfrm>
          <a:prstGeom prst="roundRect">
            <a:avLst>
              <a:gd fmla="val 16667" name="adj"/>
            </a:avLst>
          </a:prstGeom>
          <a:solidFill>
            <a:srgbClr val="FFFFFF"/>
          </a:solidFill>
          <a:ln cap="flat" cmpd="sng" w="19050">
            <a:solidFill>
              <a:srgbClr val="123C72"/>
            </a:solidFill>
            <a:prstDash val="solid"/>
            <a:round/>
            <a:headEnd len="sm" w="sm" type="none"/>
            <a:tailEnd len="sm" w="sm" type="none"/>
          </a:ln>
        </p:spPr>
        <p:txBody>
          <a:bodyPr anchorCtr="0" anchor="ctr" bIns="91425" lIns="54000" spcFirstLastPara="1" rIns="91425" wrap="square" tIns="0">
            <a:noAutofit/>
          </a:bodyPr>
          <a:lstStyle/>
          <a:p>
            <a:pPr indent="0" lvl="0" marL="0" rtl="0" algn="l">
              <a:spcBef>
                <a:spcPts val="0"/>
              </a:spcBef>
              <a:spcAft>
                <a:spcPts val="0"/>
              </a:spcAft>
              <a:buNone/>
            </a:pPr>
            <a:r>
              <a:rPr lang="es-419">
                <a:latin typeface="Calibri"/>
                <a:ea typeface="Calibri"/>
                <a:cs typeface="Calibri"/>
                <a:sym typeface="Calibri"/>
              </a:rPr>
              <a:t>Docu-</a:t>
            </a:r>
            <a:br>
              <a:rPr lang="es-419">
                <a:latin typeface="Calibri"/>
                <a:ea typeface="Calibri"/>
                <a:cs typeface="Calibri"/>
                <a:sym typeface="Calibri"/>
              </a:rPr>
            </a:br>
            <a:r>
              <a:rPr lang="es-419">
                <a:latin typeface="Calibri"/>
                <a:ea typeface="Calibri"/>
                <a:cs typeface="Calibri"/>
                <a:sym typeface="Calibri"/>
              </a:rPr>
              <a:t>ments</a:t>
            </a:r>
            <a:endParaRPr>
              <a:latin typeface="Calibri"/>
              <a:ea typeface="Calibri"/>
              <a:cs typeface="Calibri"/>
              <a:sym typeface="Calibri"/>
            </a:endParaRPr>
          </a:p>
        </p:txBody>
      </p:sp>
      <p:pic>
        <p:nvPicPr>
          <p:cNvPr id="562" name="Google Shape;562;p59"/>
          <p:cNvPicPr preferRelativeResize="0"/>
          <p:nvPr/>
        </p:nvPicPr>
        <p:blipFill>
          <a:blip r:embed="rId3">
            <a:alphaModFix/>
          </a:blip>
          <a:stretch>
            <a:fillRect/>
          </a:stretch>
        </p:blipFill>
        <p:spPr>
          <a:xfrm>
            <a:off x="744000" y="3002450"/>
            <a:ext cx="622749" cy="622749"/>
          </a:xfrm>
          <a:prstGeom prst="rect">
            <a:avLst/>
          </a:prstGeom>
          <a:noFill/>
          <a:ln>
            <a:noFill/>
          </a:ln>
        </p:spPr>
      </p:pic>
      <p:cxnSp>
        <p:nvCxnSpPr>
          <p:cNvPr id="563" name="Google Shape;563;p59"/>
          <p:cNvCxnSpPr>
            <a:stCxn id="561" idx="3"/>
            <a:endCxn id="554" idx="1"/>
          </p:cNvCxnSpPr>
          <p:nvPr/>
        </p:nvCxnSpPr>
        <p:spPr>
          <a:xfrm>
            <a:off x="1464021" y="3313885"/>
            <a:ext cx="136200" cy="0"/>
          </a:xfrm>
          <a:prstGeom prst="straightConnector1">
            <a:avLst/>
          </a:prstGeom>
          <a:noFill/>
          <a:ln cap="flat" cmpd="sng" w="19050">
            <a:solidFill>
              <a:srgbClr val="000000"/>
            </a:solidFill>
            <a:prstDash val="solid"/>
            <a:round/>
            <a:headEnd len="med" w="med" type="none"/>
            <a:tailEnd len="med" w="med" type="triangle"/>
          </a:ln>
        </p:spPr>
      </p:cxnSp>
      <p:sp>
        <p:nvSpPr>
          <p:cNvPr id="564" name="Google Shape;564;p59"/>
          <p:cNvSpPr/>
          <p:nvPr/>
        </p:nvSpPr>
        <p:spPr>
          <a:xfrm>
            <a:off x="3781738" y="631550"/>
            <a:ext cx="1506600" cy="1246800"/>
          </a:xfrm>
          <a:prstGeom prst="roundRect">
            <a:avLst>
              <a:gd fmla="val 16667" name="adj"/>
            </a:avLst>
          </a:prstGeom>
          <a:solidFill>
            <a:srgbClr val="1C458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419" sz="1600">
                <a:solidFill>
                  <a:srgbClr val="FFFFFF"/>
                </a:solidFill>
                <a:latin typeface="Calibri"/>
                <a:ea typeface="Calibri"/>
                <a:cs typeface="Calibri"/>
                <a:sym typeface="Calibri"/>
              </a:rPr>
              <a:t>Past information</a:t>
            </a:r>
            <a:endParaRPr b="1" sz="1600">
              <a:solidFill>
                <a:srgbClr val="FFFFFF"/>
              </a:solidFill>
              <a:latin typeface="Calibri"/>
              <a:ea typeface="Calibri"/>
              <a:cs typeface="Calibri"/>
              <a:sym typeface="Calibri"/>
            </a:endParaRPr>
          </a:p>
        </p:txBody>
      </p:sp>
      <p:sp>
        <p:nvSpPr>
          <p:cNvPr id="565" name="Google Shape;565;p59"/>
          <p:cNvSpPr/>
          <p:nvPr/>
        </p:nvSpPr>
        <p:spPr>
          <a:xfrm>
            <a:off x="5846063" y="631550"/>
            <a:ext cx="1506600" cy="1246800"/>
          </a:xfrm>
          <a:prstGeom prst="roundRect">
            <a:avLst>
              <a:gd fmla="val 16667" name="adj"/>
            </a:avLst>
          </a:prstGeom>
          <a:solidFill>
            <a:srgbClr val="1C458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419" sz="1600">
                <a:solidFill>
                  <a:srgbClr val="FFFFFF"/>
                </a:solidFill>
                <a:latin typeface="Calibri"/>
                <a:ea typeface="Calibri"/>
                <a:cs typeface="Calibri"/>
                <a:sym typeface="Calibri"/>
              </a:rPr>
              <a:t>ML algorithm</a:t>
            </a:r>
            <a:endParaRPr b="1" sz="1600">
              <a:solidFill>
                <a:srgbClr val="FFFFFF"/>
              </a:solidFill>
              <a:latin typeface="Calibri"/>
              <a:ea typeface="Calibri"/>
              <a:cs typeface="Calibri"/>
              <a:sym typeface="Calibri"/>
            </a:endParaRPr>
          </a:p>
          <a:p>
            <a:pPr indent="0" lvl="0" marL="0" rtl="0" algn="ctr">
              <a:spcBef>
                <a:spcPts val="0"/>
              </a:spcBef>
              <a:spcAft>
                <a:spcPts val="0"/>
              </a:spcAft>
              <a:buNone/>
            </a:pPr>
            <a:r>
              <a:t/>
            </a:r>
            <a:endParaRPr b="1" sz="900">
              <a:solidFill>
                <a:srgbClr val="FFFFFF"/>
              </a:solidFill>
              <a:latin typeface="Calibri"/>
              <a:ea typeface="Calibri"/>
              <a:cs typeface="Calibri"/>
              <a:sym typeface="Calibri"/>
            </a:endParaRPr>
          </a:p>
          <a:p>
            <a:pPr indent="0" lvl="0" marL="0" rtl="0" algn="ctr">
              <a:spcBef>
                <a:spcPts val="0"/>
              </a:spcBef>
              <a:spcAft>
                <a:spcPts val="0"/>
              </a:spcAft>
              <a:buNone/>
            </a:pPr>
            <a:r>
              <a:t/>
            </a:r>
            <a:endParaRPr b="1" sz="1600">
              <a:solidFill>
                <a:srgbClr val="FFFFFF"/>
              </a:solidFill>
              <a:latin typeface="Calibri"/>
              <a:ea typeface="Calibri"/>
              <a:cs typeface="Calibri"/>
              <a:sym typeface="Calibri"/>
            </a:endParaRPr>
          </a:p>
          <a:p>
            <a:pPr indent="0" lvl="0" marL="0" rtl="0" algn="ctr">
              <a:spcBef>
                <a:spcPts val="0"/>
              </a:spcBef>
              <a:spcAft>
                <a:spcPts val="0"/>
              </a:spcAft>
              <a:buNone/>
            </a:pPr>
            <a:r>
              <a:t/>
            </a:r>
            <a:endParaRPr b="1" sz="1600">
              <a:solidFill>
                <a:srgbClr val="FFFFFF"/>
              </a:solidFill>
              <a:latin typeface="Calibri"/>
              <a:ea typeface="Calibri"/>
              <a:cs typeface="Calibri"/>
              <a:sym typeface="Calibri"/>
            </a:endParaRPr>
          </a:p>
        </p:txBody>
      </p:sp>
      <p:sp>
        <p:nvSpPr>
          <p:cNvPr id="566" name="Google Shape;566;p59"/>
          <p:cNvSpPr txBox="1"/>
          <p:nvPr/>
        </p:nvSpPr>
        <p:spPr>
          <a:xfrm>
            <a:off x="5368000" y="956575"/>
            <a:ext cx="3984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419" sz="2400">
                <a:latin typeface="Calibri"/>
                <a:ea typeface="Calibri"/>
                <a:cs typeface="Calibri"/>
                <a:sym typeface="Calibri"/>
              </a:rPr>
              <a:t>+</a:t>
            </a:r>
            <a:endParaRPr b="1" sz="2400">
              <a:latin typeface="Calibri"/>
              <a:ea typeface="Calibri"/>
              <a:cs typeface="Calibri"/>
              <a:sym typeface="Calibri"/>
            </a:endParaRPr>
          </a:p>
        </p:txBody>
      </p:sp>
      <p:pic>
        <p:nvPicPr>
          <p:cNvPr id="567" name="Google Shape;567;p59"/>
          <p:cNvPicPr preferRelativeResize="0"/>
          <p:nvPr/>
        </p:nvPicPr>
        <p:blipFill>
          <a:blip r:embed="rId4">
            <a:alphaModFix/>
          </a:blip>
          <a:stretch>
            <a:fillRect/>
          </a:stretch>
        </p:blipFill>
        <p:spPr>
          <a:xfrm>
            <a:off x="6322325" y="1182250"/>
            <a:ext cx="554100" cy="554100"/>
          </a:xfrm>
          <a:prstGeom prst="rect">
            <a:avLst/>
          </a:prstGeom>
          <a:noFill/>
          <a:ln>
            <a:noFill/>
          </a:ln>
        </p:spPr>
      </p:pic>
      <p:pic>
        <p:nvPicPr>
          <p:cNvPr id="568" name="Google Shape;568;p59"/>
          <p:cNvPicPr preferRelativeResize="0"/>
          <p:nvPr/>
        </p:nvPicPr>
        <p:blipFill>
          <a:blip r:embed="rId5">
            <a:alphaModFix/>
          </a:blip>
          <a:stretch>
            <a:fillRect/>
          </a:stretch>
        </p:blipFill>
        <p:spPr>
          <a:xfrm>
            <a:off x="3948725" y="1532000"/>
            <a:ext cx="1172625" cy="554100"/>
          </a:xfrm>
          <a:prstGeom prst="rect">
            <a:avLst/>
          </a:prstGeom>
          <a:noFill/>
          <a:ln>
            <a:noFill/>
          </a:ln>
        </p:spPr>
      </p:pic>
      <p:pic>
        <p:nvPicPr>
          <p:cNvPr id="569" name="Google Shape;569;p59"/>
          <p:cNvPicPr preferRelativeResize="0"/>
          <p:nvPr/>
        </p:nvPicPr>
        <p:blipFill rotWithShape="1">
          <a:blip r:embed="rId6">
            <a:alphaModFix/>
          </a:blip>
          <a:srcRect b="13479" l="0" r="0" t="0"/>
          <a:stretch/>
        </p:blipFill>
        <p:spPr>
          <a:xfrm>
            <a:off x="5676132" y="3394900"/>
            <a:ext cx="696693" cy="586801"/>
          </a:xfrm>
          <a:prstGeom prst="rect">
            <a:avLst/>
          </a:prstGeom>
          <a:noFill/>
          <a:ln>
            <a:noFill/>
          </a:ln>
        </p:spPr>
      </p:pic>
      <p:sp>
        <p:nvSpPr>
          <p:cNvPr id="570" name="Google Shape;570;p59"/>
          <p:cNvSpPr/>
          <p:nvPr/>
        </p:nvSpPr>
        <p:spPr>
          <a:xfrm>
            <a:off x="3637401" y="1896425"/>
            <a:ext cx="2438611" cy="586790"/>
          </a:xfrm>
          <a:custGeom>
            <a:rect b="b" l="l" r="r" t="t"/>
            <a:pathLst>
              <a:path extrusionOk="0" h="21597" w="74263">
                <a:moveTo>
                  <a:pt x="0" y="0"/>
                </a:moveTo>
                <a:lnTo>
                  <a:pt x="65549" y="8714"/>
                </a:lnTo>
                <a:lnTo>
                  <a:pt x="74263" y="21597"/>
                </a:lnTo>
              </a:path>
            </a:pathLst>
          </a:custGeom>
          <a:noFill/>
          <a:ln cap="flat" cmpd="sng" w="19050">
            <a:solidFill>
              <a:srgbClr val="000000"/>
            </a:solidFill>
            <a:prstDash val="solid"/>
            <a:round/>
            <a:headEnd len="med" w="med" type="none"/>
            <a:tailEnd len="med" w="med" type="none"/>
          </a:ln>
        </p:spPr>
      </p:sp>
      <p:sp>
        <p:nvSpPr>
          <p:cNvPr id="571" name="Google Shape;571;p59"/>
          <p:cNvSpPr/>
          <p:nvPr/>
        </p:nvSpPr>
        <p:spPr>
          <a:xfrm flipH="1">
            <a:off x="6081192" y="1860475"/>
            <a:ext cx="2378458" cy="622749"/>
          </a:xfrm>
          <a:custGeom>
            <a:rect b="b" l="l" r="r" t="t"/>
            <a:pathLst>
              <a:path extrusionOk="0" h="21597" w="74263">
                <a:moveTo>
                  <a:pt x="0" y="0"/>
                </a:moveTo>
                <a:lnTo>
                  <a:pt x="65549" y="8714"/>
                </a:lnTo>
                <a:lnTo>
                  <a:pt x="74263" y="21597"/>
                </a:lnTo>
              </a:path>
            </a:pathLst>
          </a:custGeom>
          <a:noFill/>
          <a:ln cap="flat" cmpd="sng" w="19050">
            <a:solidFill>
              <a:srgbClr val="000000"/>
            </a:solidFill>
            <a:prstDash val="solid"/>
            <a:round/>
            <a:headEnd len="med" w="med" type="none"/>
            <a:tailEnd len="med" w="med" type="none"/>
          </a:ln>
        </p:spPr>
      </p:sp>
      <p:pic>
        <p:nvPicPr>
          <p:cNvPr id="572" name="Google Shape;572;p59"/>
          <p:cNvPicPr preferRelativeResize="0"/>
          <p:nvPr/>
        </p:nvPicPr>
        <p:blipFill rotWithShape="1">
          <a:blip r:embed="rId7">
            <a:alphaModFix/>
          </a:blip>
          <a:srcRect b="14769" l="57941" r="8165" t="70180"/>
          <a:stretch/>
        </p:blipFill>
        <p:spPr>
          <a:xfrm>
            <a:off x="7119925" y="4372325"/>
            <a:ext cx="1760700" cy="553325"/>
          </a:xfrm>
          <a:prstGeom prst="rect">
            <a:avLst/>
          </a:prstGeom>
          <a:noFill/>
          <a:ln cap="flat" cmpd="sng" w="9525">
            <a:solidFill>
              <a:schemeClr val="dk2"/>
            </a:solidFill>
            <a:prstDash val="solid"/>
            <a:round/>
            <a:headEnd len="sm" w="sm" type="none"/>
            <a:tailEnd len="sm" w="sm" type="none"/>
          </a:ln>
        </p:spPr>
      </p:pic>
      <p:cxnSp>
        <p:nvCxnSpPr>
          <p:cNvPr id="573" name="Google Shape;573;p59"/>
          <p:cNvCxnSpPr>
            <a:endCxn id="572" idx="0"/>
          </p:cNvCxnSpPr>
          <p:nvPr/>
        </p:nvCxnSpPr>
        <p:spPr>
          <a:xfrm>
            <a:off x="8000275" y="4168925"/>
            <a:ext cx="0" cy="203400"/>
          </a:xfrm>
          <a:prstGeom prst="straightConnector1">
            <a:avLst/>
          </a:prstGeom>
          <a:noFill/>
          <a:ln cap="flat" cmpd="sng" w="19050">
            <a:solidFill>
              <a:srgbClr val="000000"/>
            </a:solidFill>
            <a:prstDash val="solid"/>
            <a:round/>
            <a:headEnd len="med" w="med" type="none"/>
            <a:tailEnd len="med" w="med" type="triangle"/>
          </a:ln>
        </p:spPr>
      </p:cxn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7" name="Shape 577"/>
        <p:cNvGrpSpPr/>
        <p:nvPr/>
      </p:nvGrpSpPr>
      <p:grpSpPr>
        <a:xfrm>
          <a:off x="0" y="0"/>
          <a:ext cx="0" cy="0"/>
          <a:chOff x="0" y="0"/>
          <a:chExt cx="0" cy="0"/>
        </a:xfrm>
      </p:grpSpPr>
      <p:sp>
        <p:nvSpPr>
          <p:cNvPr id="578" name="Google Shape;578;p60"/>
          <p:cNvSpPr txBox="1"/>
          <p:nvPr/>
        </p:nvSpPr>
        <p:spPr>
          <a:xfrm>
            <a:off x="146125" y="192050"/>
            <a:ext cx="8997900" cy="363300"/>
          </a:xfrm>
          <a:prstGeom prst="rect">
            <a:avLst/>
          </a:prstGeom>
          <a:noFill/>
          <a:ln>
            <a:noFill/>
          </a:ln>
        </p:spPr>
        <p:txBody>
          <a:bodyPr anchorCtr="0" anchor="t" bIns="34275" lIns="68575" spcFirstLastPara="1" rIns="68575" wrap="square" tIns="34275">
            <a:noAutofit/>
          </a:bodyPr>
          <a:lstStyle/>
          <a:p>
            <a:pPr indent="0" lvl="0" marL="0" rtl="0" algn="l">
              <a:lnSpc>
                <a:spcPct val="90000"/>
              </a:lnSpc>
              <a:spcBef>
                <a:spcPts val="0"/>
              </a:spcBef>
              <a:spcAft>
                <a:spcPts val="0"/>
              </a:spcAft>
              <a:buNone/>
            </a:pPr>
            <a:r>
              <a:rPr b="1" lang="es-419" sz="2200">
                <a:solidFill>
                  <a:srgbClr val="124484"/>
                </a:solidFill>
                <a:latin typeface="Calibri"/>
                <a:ea typeface="Calibri"/>
                <a:cs typeface="Calibri"/>
                <a:sym typeface="Calibri"/>
              </a:rPr>
              <a:t>Do it with code!</a:t>
            </a:r>
            <a:endParaRPr b="1" sz="1500">
              <a:solidFill>
                <a:srgbClr val="124484"/>
              </a:solidFill>
              <a:latin typeface="Calibri"/>
              <a:ea typeface="Calibri"/>
              <a:cs typeface="Calibri"/>
              <a:sym typeface="Calibri"/>
            </a:endParaRPr>
          </a:p>
        </p:txBody>
      </p:sp>
      <p:pic>
        <p:nvPicPr>
          <p:cNvPr id="579" name="Google Shape;579;p60"/>
          <p:cNvPicPr preferRelativeResize="0"/>
          <p:nvPr/>
        </p:nvPicPr>
        <p:blipFill>
          <a:blip r:embed="rId3">
            <a:alphaModFix/>
          </a:blip>
          <a:stretch>
            <a:fillRect/>
          </a:stretch>
        </p:blipFill>
        <p:spPr>
          <a:xfrm>
            <a:off x="1317076" y="1774100"/>
            <a:ext cx="6509848" cy="2869550"/>
          </a:xfrm>
          <a:prstGeom prst="rect">
            <a:avLst/>
          </a:prstGeom>
          <a:noFill/>
          <a:ln>
            <a:noFill/>
          </a:ln>
        </p:spPr>
      </p:pic>
      <p:sp>
        <p:nvSpPr>
          <p:cNvPr id="580" name="Google Shape;580;p60"/>
          <p:cNvSpPr txBox="1"/>
          <p:nvPr/>
        </p:nvSpPr>
        <p:spPr>
          <a:xfrm>
            <a:off x="198925" y="824100"/>
            <a:ext cx="8265900" cy="1354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600">
                <a:latin typeface="Calibri"/>
                <a:ea typeface="Calibri"/>
                <a:cs typeface="Calibri"/>
                <a:sym typeface="Calibri"/>
              </a:rPr>
              <a:t>Now, you will do all the steps with code!</a:t>
            </a:r>
            <a:endParaRPr sz="1600">
              <a:latin typeface="Calibri"/>
              <a:ea typeface="Calibri"/>
              <a:cs typeface="Calibri"/>
              <a:sym typeface="Calibri"/>
            </a:endParaRPr>
          </a:p>
          <a:p>
            <a:pPr indent="0" lvl="0" marL="0" rtl="0" algn="l">
              <a:spcBef>
                <a:spcPts val="0"/>
              </a:spcBef>
              <a:spcAft>
                <a:spcPts val="0"/>
              </a:spcAft>
              <a:buNone/>
            </a:pPr>
            <a:r>
              <a:rPr lang="es-419" sz="1600">
                <a:latin typeface="Calibri"/>
                <a:ea typeface="Calibri"/>
                <a:cs typeface="Calibri"/>
                <a:sym typeface="Calibri"/>
              </a:rPr>
              <a:t>Copy to open Google Colab (you must be logged in with a Google account): </a:t>
            </a:r>
            <a:endParaRPr sz="1600">
              <a:latin typeface="Calibri"/>
              <a:ea typeface="Calibri"/>
              <a:cs typeface="Calibri"/>
              <a:sym typeface="Calibri"/>
            </a:endParaRPr>
          </a:p>
          <a:p>
            <a:pPr indent="0" lvl="0" marL="0" rtl="0" algn="l">
              <a:spcBef>
                <a:spcPts val="0"/>
              </a:spcBef>
              <a:spcAft>
                <a:spcPts val="0"/>
              </a:spcAft>
              <a:buNone/>
            </a:pPr>
            <a:r>
              <a:rPr lang="es-419" sz="1600" u="sng">
                <a:solidFill>
                  <a:schemeClr val="hlink"/>
                </a:solidFill>
                <a:latin typeface="Calibri"/>
                <a:ea typeface="Calibri"/>
                <a:cs typeface="Calibri"/>
                <a:sym typeface="Calibri"/>
                <a:hlinkClick r:id="rId4"/>
              </a:rPr>
              <a:t>https://tinyurl.com/h2hfrdv8</a:t>
            </a:r>
            <a:endParaRPr sz="1600">
              <a:solidFill>
                <a:schemeClr val="dk1"/>
              </a:solidFill>
              <a:latin typeface="Calibri"/>
              <a:ea typeface="Calibri"/>
              <a:cs typeface="Calibri"/>
              <a:sym typeface="Calibri"/>
            </a:endParaRPr>
          </a:p>
          <a:p>
            <a:pPr indent="0" lvl="0" marL="0" rtl="0" algn="l">
              <a:spcBef>
                <a:spcPts val="0"/>
              </a:spcBef>
              <a:spcAft>
                <a:spcPts val="0"/>
              </a:spcAft>
              <a:buNone/>
            </a:pPr>
            <a:r>
              <a:t/>
            </a:r>
            <a:endParaRPr sz="1600">
              <a:solidFill>
                <a:schemeClr val="dk1"/>
              </a:solidFill>
            </a:endParaRPr>
          </a:p>
          <a:p>
            <a:pPr indent="0" lvl="0" marL="0" rtl="0" algn="l">
              <a:spcBef>
                <a:spcPts val="0"/>
              </a:spcBef>
              <a:spcAft>
                <a:spcPts val="0"/>
              </a:spcAft>
              <a:buNone/>
            </a:pPr>
            <a:r>
              <a:t/>
            </a:r>
            <a:endParaRPr sz="1200">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4"/>
          <p:cNvSpPr txBox="1"/>
          <p:nvPr/>
        </p:nvSpPr>
        <p:spPr>
          <a:xfrm>
            <a:off x="600700" y="877125"/>
            <a:ext cx="7458300" cy="2232000"/>
          </a:xfrm>
          <a:prstGeom prst="rect">
            <a:avLst/>
          </a:prstGeom>
          <a:noFill/>
          <a:ln>
            <a:noFill/>
          </a:ln>
        </p:spPr>
        <p:txBody>
          <a:bodyPr anchorCtr="0" anchor="t" bIns="91425" lIns="91425" spcFirstLastPara="1" rIns="91425" wrap="square" tIns="91425">
            <a:spAutoFit/>
          </a:bodyPr>
          <a:lstStyle/>
          <a:p>
            <a:pPr indent="-330200" lvl="0" marL="457200" rtl="0" algn="l">
              <a:lnSpc>
                <a:spcPct val="115000"/>
              </a:lnSpc>
              <a:spcBef>
                <a:spcPts val="0"/>
              </a:spcBef>
              <a:spcAft>
                <a:spcPts val="0"/>
              </a:spcAft>
              <a:buClr>
                <a:schemeClr val="dk1"/>
              </a:buClr>
              <a:buSzPts val="1600"/>
              <a:buFont typeface="Calibri"/>
              <a:buChar char="●"/>
            </a:pPr>
            <a:r>
              <a:rPr lang="es-419" sz="1600">
                <a:solidFill>
                  <a:schemeClr val="dk1"/>
                </a:solidFill>
                <a:latin typeface="Calibri"/>
                <a:ea typeface="Calibri"/>
                <a:cs typeface="Calibri"/>
                <a:sym typeface="Calibri"/>
              </a:rPr>
              <a:t>Wikipedia definition: “computer algorithms that improve automatically</a:t>
            </a:r>
            <a:br>
              <a:rPr lang="es-419" sz="1600">
                <a:solidFill>
                  <a:schemeClr val="dk1"/>
                </a:solidFill>
                <a:latin typeface="Calibri"/>
                <a:ea typeface="Calibri"/>
                <a:cs typeface="Calibri"/>
                <a:sym typeface="Calibri"/>
              </a:rPr>
            </a:br>
            <a:r>
              <a:rPr lang="es-419" sz="1600">
                <a:solidFill>
                  <a:schemeClr val="dk1"/>
                </a:solidFill>
                <a:latin typeface="Calibri"/>
                <a:ea typeface="Calibri"/>
                <a:cs typeface="Calibri"/>
                <a:sym typeface="Calibri"/>
              </a:rPr>
              <a:t> through experience and by the use of data”</a:t>
            </a:r>
            <a:endParaRPr sz="1600">
              <a:solidFill>
                <a:schemeClr val="dk1"/>
              </a:solidFill>
              <a:latin typeface="Calibri"/>
              <a:ea typeface="Calibri"/>
              <a:cs typeface="Calibri"/>
              <a:sym typeface="Calibri"/>
            </a:endParaRPr>
          </a:p>
          <a:p>
            <a:pPr indent="-330200" lvl="0" marL="457200" rtl="0" algn="l">
              <a:lnSpc>
                <a:spcPct val="115000"/>
              </a:lnSpc>
              <a:spcBef>
                <a:spcPts val="1000"/>
              </a:spcBef>
              <a:spcAft>
                <a:spcPts val="0"/>
              </a:spcAft>
              <a:buClr>
                <a:schemeClr val="dk1"/>
              </a:buClr>
              <a:buSzPts val="1600"/>
              <a:buFont typeface="Calibri"/>
              <a:buChar char="●"/>
            </a:pPr>
            <a:r>
              <a:rPr lang="es-419" sz="1600">
                <a:solidFill>
                  <a:schemeClr val="dk1"/>
                </a:solidFill>
                <a:latin typeface="Calibri"/>
                <a:ea typeface="Calibri"/>
                <a:cs typeface="Calibri"/>
                <a:sym typeface="Calibri"/>
              </a:rPr>
              <a:t>Machine </a:t>
            </a:r>
            <a:r>
              <a:rPr b="1" lang="es-419" sz="1600">
                <a:solidFill>
                  <a:schemeClr val="dk1"/>
                </a:solidFill>
                <a:latin typeface="Calibri"/>
                <a:ea typeface="Calibri"/>
                <a:cs typeface="Calibri"/>
                <a:sym typeface="Calibri"/>
              </a:rPr>
              <a:t>creates its own rules or behaviors</a:t>
            </a:r>
            <a:r>
              <a:rPr lang="es-419" sz="1600">
                <a:solidFill>
                  <a:schemeClr val="dk1"/>
                </a:solidFill>
                <a:latin typeface="Calibri"/>
                <a:ea typeface="Calibri"/>
                <a:cs typeface="Calibri"/>
                <a:sym typeface="Calibri"/>
              </a:rPr>
              <a:t> on how to respond to an information (this is called “training” the machine learning model). </a:t>
            </a:r>
            <a:endParaRPr sz="1600">
              <a:solidFill>
                <a:schemeClr val="dk1"/>
              </a:solidFill>
              <a:latin typeface="Calibri"/>
              <a:ea typeface="Calibri"/>
              <a:cs typeface="Calibri"/>
              <a:sym typeface="Calibri"/>
            </a:endParaRPr>
          </a:p>
          <a:p>
            <a:pPr indent="-330200" lvl="0" marL="457200" rtl="0" algn="l">
              <a:lnSpc>
                <a:spcPct val="115000"/>
              </a:lnSpc>
              <a:spcBef>
                <a:spcPts val="1000"/>
              </a:spcBef>
              <a:spcAft>
                <a:spcPts val="0"/>
              </a:spcAft>
              <a:buClr>
                <a:schemeClr val="dk1"/>
              </a:buClr>
              <a:buSzPts val="1600"/>
              <a:buFont typeface="Calibri"/>
              <a:buChar char="●"/>
            </a:pPr>
            <a:r>
              <a:rPr lang="es-419" sz="1600">
                <a:solidFill>
                  <a:schemeClr val="dk1"/>
                </a:solidFill>
                <a:latin typeface="Calibri"/>
                <a:ea typeface="Calibri"/>
                <a:cs typeface="Calibri"/>
                <a:sym typeface="Calibri"/>
              </a:rPr>
              <a:t>Machine creates these responses </a:t>
            </a:r>
            <a:r>
              <a:rPr b="1" lang="es-419" sz="1600">
                <a:solidFill>
                  <a:schemeClr val="dk1"/>
                </a:solidFill>
                <a:latin typeface="Calibri"/>
                <a:ea typeface="Calibri"/>
                <a:cs typeface="Calibri"/>
                <a:sym typeface="Calibri"/>
              </a:rPr>
              <a:t>based on previously provided information</a:t>
            </a:r>
            <a:endParaRPr b="1" sz="1600">
              <a:solidFill>
                <a:schemeClr val="dk1"/>
              </a:solidFill>
              <a:latin typeface="Calibri"/>
              <a:ea typeface="Calibri"/>
              <a:cs typeface="Calibri"/>
              <a:sym typeface="Calibri"/>
            </a:endParaRPr>
          </a:p>
          <a:p>
            <a:pPr indent="0" lvl="0" marL="279400" rtl="0" algn="l">
              <a:lnSpc>
                <a:spcPct val="115000"/>
              </a:lnSpc>
              <a:spcBef>
                <a:spcPts val="1000"/>
              </a:spcBef>
              <a:spcAft>
                <a:spcPts val="1000"/>
              </a:spcAft>
              <a:buNone/>
            </a:pPr>
            <a:r>
              <a:t/>
            </a:r>
            <a:endParaRPr sz="1600">
              <a:solidFill>
                <a:schemeClr val="dk1"/>
              </a:solidFill>
              <a:latin typeface="Calibri"/>
              <a:ea typeface="Calibri"/>
              <a:cs typeface="Calibri"/>
              <a:sym typeface="Calibri"/>
            </a:endParaRPr>
          </a:p>
        </p:txBody>
      </p:sp>
      <p:sp>
        <p:nvSpPr>
          <p:cNvPr id="99" name="Google Shape;99;p14"/>
          <p:cNvSpPr txBox="1"/>
          <p:nvPr/>
        </p:nvSpPr>
        <p:spPr>
          <a:xfrm>
            <a:off x="146125" y="192050"/>
            <a:ext cx="8997900" cy="363300"/>
          </a:xfrm>
          <a:prstGeom prst="rect">
            <a:avLst/>
          </a:prstGeom>
          <a:noFill/>
          <a:ln>
            <a:noFill/>
          </a:ln>
        </p:spPr>
        <p:txBody>
          <a:bodyPr anchorCtr="0" anchor="t" bIns="34275" lIns="68575" spcFirstLastPara="1" rIns="68575" wrap="square" tIns="34275">
            <a:noAutofit/>
          </a:bodyPr>
          <a:lstStyle/>
          <a:p>
            <a:pPr indent="0" lvl="0" marL="0" rtl="0" algn="l">
              <a:lnSpc>
                <a:spcPct val="90000"/>
              </a:lnSpc>
              <a:spcBef>
                <a:spcPts val="0"/>
              </a:spcBef>
              <a:spcAft>
                <a:spcPts val="0"/>
              </a:spcAft>
              <a:buNone/>
            </a:pPr>
            <a:r>
              <a:rPr b="1" lang="es-419" sz="2200">
                <a:solidFill>
                  <a:srgbClr val="124484"/>
                </a:solidFill>
                <a:latin typeface="Calibri"/>
                <a:ea typeface="Calibri"/>
                <a:cs typeface="Calibri"/>
                <a:sym typeface="Calibri"/>
              </a:rPr>
              <a:t>Introduction to Machine Learning</a:t>
            </a:r>
            <a:endParaRPr b="1" sz="2200">
              <a:solidFill>
                <a:srgbClr val="124484"/>
              </a:solidFill>
              <a:latin typeface="Calibri"/>
              <a:ea typeface="Calibri"/>
              <a:cs typeface="Calibri"/>
              <a:sym typeface="Calibri"/>
            </a:endParaRPr>
          </a:p>
          <a:p>
            <a:pPr indent="0" lvl="0" marL="0" rtl="0" algn="l">
              <a:lnSpc>
                <a:spcPct val="90000"/>
              </a:lnSpc>
              <a:spcBef>
                <a:spcPts val="0"/>
              </a:spcBef>
              <a:spcAft>
                <a:spcPts val="0"/>
              </a:spcAft>
              <a:buNone/>
            </a:pPr>
            <a:r>
              <a:t/>
            </a:r>
            <a:endParaRPr b="1" sz="1500">
              <a:solidFill>
                <a:srgbClr val="124484"/>
              </a:solidFill>
              <a:latin typeface="Calibri"/>
              <a:ea typeface="Calibri"/>
              <a:cs typeface="Calibri"/>
              <a:sym typeface="Calibri"/>
            </a:endParaRPr>
          </a:p>
        </p:txBody>
      </p:sp>
      <p:pic>
        <p:nvPicPr>
          <p:cNvPr id="100" name="Google Shape;100;p14"/>
          <p:cNvPicPr preferRelativeResize="0"/>
          <p:nvPr/>
        </p:nvPicPr>
        <p:blipFill>
          <a:blip r:embed="rId3">
            <a:alphaModFix/>
          </a:blip>
          <a:stretch>
            <a:fillRect/>
          </a:stretch>
        </p:blipFill>
        <p:spPr>
          <a:xfrm>
            <a:off x="4688950" y="2853800"/>
            <a:ext cx="3859850" cy="1598675"/>
          </a:xfrm>
          <a:prstGeom prst="rect">
            <a:avLst/>
          </a:prstGeom>
          <a:noFill/>
          <a:ln cap="flat" cmpd="sng" w="9525">
            <a:solidFill>
              <a:schemeClr val="dk2"/>
            </a:solidFill>
            <a:prstDash val="solid"/>
            <a:round/>
            <a:headEnd len="sm" w="sm" type="none"/>
            <a:tailEnd len="sm" w="sm" type="none"/>
          </a:ln>
        </p:spPr>
      </p:pic>
      <p:sp>
        <p:nvSpPr>
          <p:cNvPr id="101" name="Google Shape;101;p14"/>
          <p:cNvSpPr/>
          <p:nvPr/>
        </p:nvSpPr>
        <p:spPr>
          <a:xfrm>
            <a:off x="387225" y="3029738"/>
            <a:ext cx="1506600" cy="1246800"/>
          </a:xfrm>
          <a:prstGeom prst="roundRect">
            <a:avLst>
              <a:gd fmla="val 16667" name="adj"/>
            </a:avLst>
          </a:prstGeom>
          <a:solidFill>
            <a:srgbClr val="1C458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419" sz="1600">
                <a:solidFill>
                  <a:srgbClr val="FFFFFF"/>
                </a:solidFill>
                <a:latin typeface="Calibri"/>
                <a:ea typeface="Calibri"/>
                <a:cs typeface="Calibri"/>
                <a:sym typeface="Calibri"/>
              </a:rPr>
              <a:t>Sentences in English and in Spanish</a:t>
            </a:r>
            <a:endParaRPr b="1" sz="1600">
              <a:solidFill>
                <a:srgbClr val="FFFFFF"/>
              </a:solidFill>
              <a:latin typeface="Calibri"/>
              <a:ea typeface="Calibri"/>
              <a:cs typeface="Calibri"/>
              <a:sym typeface="Calibri"/>
            </a:endParaRPr>
          </a:p>
        </p:txBody>
      </p:sp>
      <p:sp>
        <p:nvSpPr>
          <p:cNvPr id="102" name="Google Shape;102;p14"/>
          <p:cNvSpPr/>
          <p:nvPr/>
        </p:nvSpPr>
        <p:spPr>
          <a:xfrm>
            <a:off x="2451550" y="3029738"/>
            <a:ext cx="1506600" cy="1246800"/>
          </a:xfrm>
          <a:prstGeom prst="roundRect">
            <a:avLst>
              <a:gd fmla="val 16667" name="adj"/>
            </a:avLst>
          </a:prstGeom>
          <a:solidFill>
            <a:srgbClr val="1C458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419" sz="1600">
                <a:solidFill>
                  <a:srgbClr val="FFFFFF"/>
                </a:solidFill>
                <a:latin typeface="Calibri"/>
                <a:ea typeface="Calibri"/>
                <a:cs typeface="Calibri"/>
                <a:sym typeface="Calibri"/>
              </a:rPr>
              <a:t>ML algorithm</a:t>
            </a:r>
            <a:endParaRPr b="1" sz="1600">
              <a:solidFill>
                <a:srgbClr val="FFFFFF"/>
              </a:solidFill>
              <a:latin typeface="Calibri"/>
              <a:ea typeface="Calibri"/>
              <a:cs typeface="Calibri"/>
              <a:sym typeface="Calibri"/>
            </a:endParaRPr>
          </a:p>
          <a:p>
            <a:pPr indent="0" lvl="0" marL="0" rtl="0" algn="ctr">
              <a:spcBef>
                <a:spcPts val="0"/>
              </a:spcBef>
              <a:spcAft>
                <a:spcPts val="0"/>
              </a:spcAft>
              <a:buNone/>
            </a:pPr>
            <a:r>
              <a:t/>
            </a:r>
            <a:endParaRPr b="1" sz="900">
              <a:solidFill>
                <a:srgbClr val="FFFFFF"/>
              </a:solidFill>
              <a:latin typeface="Calibri"/>
              <a:ea typeface="Calibri"/>
              <a:cs typeface="Calibri"/>
              <a:sym typeface="Calibri"/>
            </a:endParaRPr>
          </a:p>
          <a:p>
            <a:pPr indent="0" lvl="0" marL="0" rtl="0" algn="ctr">
              <a:spcBef>
                <a:spcPts val="0"/>
              </a:spcBef>
              <a:spcAft>
                <a:spcPts val="0"/>
              </a:spcAft>
              <a:buNone/>
            </a:pPr>
            <a:r>
              <a:t/>
            </a:r>
            <a:endParaRPr b="1" sz="1600">
              <a:solidFill>
                <a:srgbClr val="FFFFFF"/>
              </a:solidFill>
              <a:latin typeface="Calibri"/>
              <a:ea typeface="Calibri"/>
              <a:cs typeface="Calibri"/>
              <a:sym typeface="Calibri"/>
            </a:endParaRPr>
          </a:p>
          <a:p>
            <a:pPr indent="0" lvl="0" marL="0" rtl="0" algn="ctr">
              <a:spcBef>
                <a:spcPts val="0"/>
              </a:spcBef>
              <a:spcAft>
                <a:spcPts val="0"/>
              </a:spcAft>
              <a:buNone/>
            </a:pPr>
            <a:r>
              <a:t/>
            </a:r>
            <a:endParaRPr b="1" sz="1600">
              <a:solidFill>
                <a:srgbClr val="FFFFFF"/>
              </a:solidFill>
              <a:latin typeface="Calibri"/>
              <a:ea typeface="Calibri"/>
              <a:cs typeface="Calibri"/>
              <a:sym typeface="Calibri"/>
            </a:endParaRPr>
          </a:p>
        </p:txBody>
      </p:sp>
      <p:sp>
        <p:nvSpPr>
          <p:cNvPr id="103" name="Google Shape;103;p14"/>
          <p:cNvSpPr txBox="1"/>
          <p:nvPr/>
        </p:nvSpPr>
        <p:spPr>
          <a:xfrm>
            <a:off x="1973488" y="3354763"/>
            <a:ext cx="3984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419" sz="2400">
                <a:latin typeface="Calibri"/>
                <a:ea typeface="Calibri"/>
                <a:cs typeface="Calibri"/>
                <a:sym typeface="Calibri"/>
              </a:rPr>
              <a:t>+</a:t>
            </a:r>
            <a:endParaRPr b="1" sz="2400">
              <a:latin typeface="Calibri"/>
              <a:ea typeface="Calibri"/>
              <a:cs typeface="Calibri"/>
              <a:sym typeface="Calibri"/>
            </a:endParaRPr>
          </a:p>
        </p:txBody>
      </p:sp>
      <p:pic>
        <p:nvPicPr>
          <p:cNvPr id="104" name="Google Shape;104;p14"/>
          <p:cNvPicPr preferRelativeResize="0"/>
          <p:nvPr/>
        </p:nvPicPr>
        <p:blipFill>
          <a:blip r:embed="rId4">
            <a:alphaModFix/>
          </a:blip>
          <a:stretch>
            <a:fillRect/>
          </a:stretch>
        </p:blipFill>
        <p:spPr>
          <a:xfrm>
            <a:off x="2927800" y="3540012"/>
            <a:ext cx="554100" cy="554100"/>
          </a:xfrm>
          <a:prstGeom prst="rect">
            <a:avLst/>
          </a:prstGeom>
          <a:noFill/>
          <a:ln>
            <a:noFill/>
          </a:ln>
        </p:spPr>
      </p:pic>
      <p:sp>
        <p:nvSpPr>
          <p:cNvPr id="105" name="Google Shape;105;p14"/>
          <p:cNvSpPr txBox="1"/>
          <p:nvPr/>
        </p:nvSpPr>
        <p:spPr>
          <a:xfrm>
            <a:off x="4125125" y="3376100"/>
            <a:ext cx="3984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419" sz="2400">
                <a:latin typeface="Calibri"/>
                <a:ea typeface="Calibri"/>
                <a:cs typeface="Calibri"/>
                <a:sym typeface="Calibri"/>
              </a:rPr>
              <a:t>=</a:t>
            </a:r>
            <a:endParaRPr b="1" sz="2400">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15"/>
          <p:cNvSpPr txBox="1"/>
          <p:nvPr/>
        </p:nvSpPr>
        <p:spPr>
          <a:xfrm>
            <a:off x="146125" y="192050"/>
            <a:ext cx="8997900" cy="363300"/>
          </a:xfrm>
          <a:prstGeom prst="rect">
            <a:avLst/>
          </a:prstGeom>
          <a:noFill/>
          <a:ln>
            <a:noFill/>
          </a:ln>
        </p:spPr>
        <p:txBody>
          <a:bodyPr anchorCtr="0" anchor="t" bIns="34275" lIns="68575" spcFirstLastPara="1" rIns="68575" wrap="square" tIns="34275">
            <a:noAutofit/>
          </a:bodyPr>
          <a:lstStyle/>
          <a:p>
            <a:pPr indent="0" lvl="0" marL="0" rtl="0" algn="l">
              <a:lnSpc>
                <a:spcPct val="90000"/>
              </a:lnSpc>
              <a:spcBef>
                <a:spcPts val="0"/>
              </a:spcBef>
              <a:spcAft>
                <a:spcPts val="0"/>
              </a:spcAft>
              <a:buNone/>
            </a:pPr>
            <a:r>
              <a:rPr b="1" lang="es-419" sz="2200">
                <a:solidFill>
                  <a:srgbClr val="124484"/>
                </a:solidFill>
                <a:latin typeface="Calibri"/>
                <a:ea typeface="Calibri"/>
                <a:cs typeface="Calibri"/>
                <a:sym typeface="Calibri"/>
              </a:rPr>
              <a:t>Introduction to Machine Learning</a:t>
            </a:r>
            <a:endParaRPr b="1" sz="2200">
              <a:solidFill>
                <a:srgbClr val="124484"/>
              </a:solidFill>
              <a:latin typeface="Calibri"/>
              <a:ea typeface="Calibri"/>
              <a:cs typeface="Calibri"/>
              <a:sym typeface="Calibri"/>
            </a:endParaRPr>
          </a:p>
          <a:p>
            <a:pPr indent="0" lvl="0" marL="0" rtl="0" algn="l">
              <a:lnSpc>
                <a:spcPct val="90000"/>
              </a:lnSpc>
              <a:spcBef>
                <a:spcPts val="0"/>
              </a:spcBef>
              <a:spcAft>
                <a:spcPts val="0"/>
              </a:spcAft>
              <a:buNone/>
            </a:pPr>
            <a:r>
              <a:t/>
            </a:r>
            <a:endParaRPr b="1" sz="1500">
              <a:solidFill>
                <a:srgbClr val="124484"/>
              </a:solidFill>
              <a:latin typeface="Calibri"/>
              <a:ea typeface="Calibri"/>
              <a:cs typeface="Calibri"/>
              <a:sym typeface="Calibri"/>
            </a:endParaRPr>
          </a:p>
        </p:txBody>
      </p:sp>
      <p:sp>
        <p:nvSpPr>
          <p:cNvPr id="111" name="Google Shape;111;p15"/>
          <p:cNvSpPr txBox="1"/>
          <p:nvPr/>
        </p:nvSpPr>
        <p:spPr>
          <a:xfrm>
            <a:off x="760075" y="836725"/>
            <a:ext cx="73926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600">
                <a:latin typeface="Calibri"/>
                <a:ea typeface="Calibri"/>
                <a:cs typeface="Calibri"/>
                <a:sym typeface="Calibri"/>
              </a:rPr>
              <a:t>Example</a:t>
            </a:r>
            <a:r>
              <a:rPr lang="es-419" sz="1600">
                <a:latin typeface="Calibri"/>
                <a:ea typeface="Calibri"/>
                <a:cs typeface="Calibri"/>
                <a:sym typeface="Calibri"/>
              </a:rPr>
              <a:t>: I have some points and I know that, usually, points belong to two groups (</a:t>
            </a:r>
            <a:r>
              <a:rPr b="1" lang="es-419" sz="1600">
                <a:latin typeface="Calibri"/>
                <a:ea typeface="Calibri"/>
                <a:cs typeface="Calibri"/>
                <a:sym typeface="Calibri"/>
              </a:rPr>
              <a:t>Black </a:t>
            </a:r>
            <a:r>
              <a:rPr lang="es-419" sz="1600">
                <a:latin typeface="Calibri"/>
                <a:ea typeface="Calibri"/>
                <a:cs typeface="Calibri"/>
                <a:sym typeface="Calibri"/>
              </a:rPr>
              <a:t>and </a:t>
            </a:r>
            <a:r>
              <a:rPr b="1" lang="es-419" sz="1600">
                <a:solidFill>
                  <a:srgbClr val="FF0000"/>
                </a:solidFill>
                <a:latin typeface="Calibri"/>
                <a:ea typeface="Calibri"/>
                <a:cs typeface="Calibri"/>
                <a:sym typeface="Calibri"/>
              </a:rPr>
              <a:t>Red</a:t>
            </a:r>
            <a:r>
              <a:rPr b="1" lang="es-419" sz="1600">
                <a:latin typeface="Calibri"/>
                <a:ea typeface="Calibri"/>
                <a:cs typeface="Calibri"/>
                <a:sym typeface="Calibri"/>
              </a:rPr>
              <a:t>)</a:t>
            </a:r>
            <a:r>
              <a:rPr lang="es-419" sz="1600">
                <a:latin typeface="Calibri"/>
                <a:ea typeface="Calibri"/>
                <a:cs typeface="Calibri"/>
                <a:sym typeface="Calibri"/>
              </a:rPr>
              <a:t>. I</a:t>
            </a:r>
            <a:r>
              <a:rPr lang="es-419" sz="1600">
                <a:latin typeface="Calibri"/>
                <a:ea typeface="Calibri"/>
                <a:cs typeface="Calibri"/>
                <a:sym typeface="Calibri"/>
              </a:rPr>
              <a:t> want to design a system that classifies new points into </a:t>
            </a:r>
            <a:r>
              <a:rPr b="1" lang="es-419" sz="1600">
                <a:latin typeface="Calibri"/>
                <a:ea typeface="Calibri"/>
                <a:cs typeface="Calibri"/>
                <a:sym typeface="Calibri"/>
              </a:rPr>
              <a:t>Black</a:t>
            </a:r>
            <a:r>
              <a:rPr lang="es-419" sz="1600">
                <a:latin typeface="Calibri"/>
                <a:ea typeface="Calibri"/>
                <a:cs typeface="Calibri"/>
                <a:sym typeface="Calibri"/>
              </a:rPr>
              <a:t> and </a:t>
            </a:r>
            <a:r>
              <a:rPr b="1" lang="es-419" sz="1600">
                <a:solidFill>
                  <a:srgbClr val="FF0000"/>
                </a:solidFill>
                <a:latin typeface="Calibri"/>
                <a:ea typeface="Calibri"/>
                <a:cs typeface="Calibri"/>
                <a:sym typeface="Calibri"/>
              </a:rPr>
              <a:t>Red</a:t>
            </a:r>
            <a:r>
              <a:rPr lang="es-419" sz="1600">
                <a:latin typeface="Calibri"/>
                <a:ea typeface="Calibri"/>
                <a:cs typeface="Calibri"/>
                <a:sym typeface="Calibri"/>
              </a:rPr>
              <a:t> groups.</a:t>
            </a:r>
            <a:endParaRPr sz="1600">
              <a:latin typeface="Calibri"/>
              <a:ea typeface="Calibri"/>
              <a:cs typeface="Calibri"/>
              <a:sym typeface="Calibri"/>
            </a:endParaRPr>
          </a:p>
        </p:txBody>
      </p:sp>
      <p:cxnSp>
        <p:nvCxnSpPr>
          <p:cNvPr id="112" name="Google Shape;112;p15"/>
          <p:cNvCxnSpPr/>
          <p:nvPr/>
        </p:nvCxnSpPr>
        <p:spPr>
          <a:xfrm flipH="1">
            <a:off x="4256946" y="1985344"/>
            <a:ext cx="4800" cy="2646900"/>
          </a:xfrm>
          <a:prstGeom prst="straightConnector1">
            <a:avLst/>
          </a:prstGeom>
          <a:noFill/>
          <a:ln cap="flat" cmpd="sng" w="9525">
            <a:solidFill>
              <a:schemeClr val="dk2"/>
            </a:solidFill>
            <a:prstDash val="solid"/>
            <a:round/>
            <a:headEnd len="med" w="med" type="none"/>
            <a:tailEnd len="med" w="med" type="none"/>
          </a:ln>
        </p:spPr>
      </p:cxnSp>
      <p:cxnSp>
        <p:nvCxnSpPr>
          <p:cNvPr id="113" name="Google Shape;113;p15"/>
          <p:cNvCxnSpPr/>
          <p:nvPr/>
        </p:nvCxnSpPr>
        <p:spPr>
          <a:xfrm flipH="1">
            <a:off x="2652192" y="3242713"/>
            <a:ext cx="3232500" cy="1500"/>
          </a:xfrm>
          <a:prstGeom prst="straightConnector1">
            <a:avLst/>
          </a:prstGeom>
          <a:noFill/>
          <a:ln cap="flat" cmpd="sng" w="9525">
            <a:solidFill>
              <a:schemeClr val="dk2"/>
            </a:solidFill>
            <a:prstDash val="solid"/>
            <a:round/>
            <a:headEnd len="med" w="med" type="none"/>
            <a:tailEnd len="med" w="med" type="none"/>
          </a:ln>
        </p:spPr>
      </p:cxnSp>
      <p:sp>
        <p:nvSpPr>
          <p:cNvPr id="114" name="Google Shape;114;p15"/>
          <p:cNvSpPr txBox="1"/>
          <p:nvPr/>
        </p:nvSpPr>
        <p:spPr>
          <a:xfrm>
            <a:off x="5778143" y="3115939"/>
            <a:ext cx="519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a:latin typeface="Calibri"/>
                <a:ea typeface="Calibri"/>
                <a:cs typeface="Calibri"/>
                <a:sym typeface="Calibri"/>
              </a:rPr>
              <a:t>X</a:t>
            </a:r>
            <a:endParaRPr>
              <a:latin typeface="Calibri"/>
              <a:ea typeface="Calibri"/>
              <a:cs typeface="Calibri"/>
              <a:sym typeface="Calibri"/>
            </a:endParaRPr>
          </a:p>
        </p:txBody>
      </p:sp>
      <p:sp>
        <p:nvSpPr>
          <p:cNvPr id="115" name="Google Shape;115;p15"/>
          <p:cNvSpPr txBox="1"/>
          <p:nvPr/>
        </p:nvSpPr>
        <p:spPr>
          <a:xfrm>
            <a:off x="3852751" y="1703350"/>
            <a:ext cx="519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a:latin typeface="Calibri"/>
                <a:ea typeface="Calibri"/>
                <a:cs typeface="Calibri"/>
                <a:sym typeface="Calibri"/>
              </a:rPr>
              <a:t>Y</a:t>
            </a:r>
            <a:endParaRPr>
              <a:latin typeface="Calibri"/>
              <a:ea typeface="Calibri"/>
              <a:cs typeface="Calibri"/>
              <a:sym typeface="Calibri"/>
            </a:endParaRPr>
          </a:p>
        </p:txBody>
      </p:sp>
      <p:sp>
        <p:nvSpPr>
          <p:cNvPr id="116" name="Google Shape;116;p15"/>
          <p:cNvSpPr txBox="1"/>
          <p:nvPr/>
        </p:nvSpPr>
        <p:spPr>
          <a:xfrm>
            <a:off x="5241947" y="2716050"/>
            <a:ext cx="309000" cy="338700"/>
          </a:xfrm>
          <a:prstGeom prst="rect">
            <a:avLst/>
          </a:prstGeom>
          <a:noFill/>
          <a:ln>
            <a:noFill/>
          </a:ln>
        </p:spPr>
        <p:txBody>
          <a:bodyPr anchorCtr="0" anchor="t" bIns="91425" lIns="91425" spcFirstLastPara="1" rIns="91425" wrap="square" tIns="91425">
            <a:spAutoFit/>
          </a:bodyPr>
          <a:lstStyle/>
          <a:p>
            <a:pPr indent="-63500" lvl="0" marL="86399" rtl="0" algn="l">
              <a:spcBef>
                <a:spcPts val="0"/>
              </a:spcBef>
              <a:spcAft>
                <a:spcPts val="0"/>
              </a:spcAft>
              <a:buSzPts val="1000"/>
              <a:buFont typeface="Calibri"/>
              <a:buChar char="●"/>
            </a:pPr>
            <a:r>
              <a:t/>
            </a:r>
            <a:endParaRPr b="1" sz="900">
              <a:latin typeface="Calibri"/>
              <a:ea typeface="Calibri"/>
              <a:cs typeface="Calibri"/>
              <a:sym typeface="Calibri"/>
            </a:endParaRPr>
          </a:p>
        </p:txBody>
      </p:sp>
      <p:sp>
        <p:nvSpPr>
          <p:cNvPr id="117" name="Google Shape;117;p15"/>
          <p:cNvSpPr txBox="1"/>
          <p:nvPr/>
        </p:nvSpPr>
        <p:spPr>
          <a:xfrm>
            <a:off x="5394347" y="2868450"/>
            <a:ext cx="309000" cy="338700"/>
          </a:xfrm>
          <a:prstGeom prst="rect">
            <a:avLst/>
          </a:prstGeom>
          <a:noFill/>
          <a:ln>
            <a:noFill/>
          </a:ln>
        </p:spPr>
        <p:txBody>
          <a:bodyPr anchorCtr="0" anchor="t" bIns="91425" lIns="91425" spcFirstLastPara="1" rIns="91425" wrap="square" tIns="91425">
            <a:spAutoFit/>
          </a:bodyPr>
          <a:lstStyle/>
          <a:p>
            <a:pPr indent="-63500" lvl="0" marL="86399" rtl="0" algn="l">
              <a:spcBef>
                <a:spcPts val="0"/>
              </a:spcBef>
              <a:spcAft>
                <a:spcPts val="0"/>
              </a:spcAft>
              <a:buSzPts val="1000"/>
              <a:buFont typeface="Calibri"/>
              <a:buChar char="●"/>
            </a:pPr>
            <a:r>
              <a:t/>
            </a:r>
            <a:endParaRPr b="1" sz="900">
              <a:latin typeface="Calibri"/>
              <a:ea typeface="Calibri"/>
              <a:cs typeface="Calibri"/>
              <a:sym typeface="Calibri"/>
            </a:endParaRPr>
          </a:p>
        </p:txBody>
      </p:sp>
      <p:sp>
        <p:nvSpPr>
          <p:cNvPr id="118" name="Google Shape;118;p15"/>
          <p:cNvSpPr txBox="1"/>
          <p:nvPr/>
        </p:nvSpPr>
        <p:spPr>
          <a:xfrm>
            <a:off x="3543747" y="2150063"/>
            <a:ext cx="309000" cy="338700"/>
          </a:xfrm>
          <a:prstGeom prst="rect">
            <a:avLst/>
          </a:prstGeom>
          <a:noFill/>
          <a:ln>
            <a:noFill/>
          </a:ln>
        </p:spPr>
        <p:txBody>
          <a:bodyPr anchorCtr="0" anchor="t" bIns="91425" lIns="91425" spcFirstLastPara="1" rIns="91425" wrap="square" tIns="91425">
            <a:spAutoFit/>
          </a:bodyPr>
          <a:lstStyle/>
          <a:p>
            <a:pPr indent="-63500" lvl="0" marL="86399" rtl="0" algn="l">
              <a:spcBef>
                <a:spcPts val="0"/>
              </a:spcBef>
              <a:spcAft>
                <a:spcPts val="0"/>
              </a:spcAft>
              <a:buSzPts val="1000"/>
              <a:buFont typeface="Calibri"/>
              <a:buChar char="●"/>
            </a:pPr>
            <a:r>
              <a:t/>
            </a:r>
            <a:endParaRPr b="1" sz="900">
              <a:latin typeface="Calibri"/>
              <a:ea typeface="Calibri"/>
              <a:cs typeface="Calibri"/>
              <a:sym typeface="Calibri"/>
            </a:endParaRPr>
          </a:p>
        </p:txBody>
      </p:sp>
      <p:sp>
        <p:nvSpPr>
          <p:cNvPr id="119" name="Google Shape;119;p15"/>
          <p:cNvSpPr txBox="1"/>
          <p:nvPr/>
        </p:nvSpPr>
        <p:spPr>
          <a:xfrm>
            <a:off x="3586572" y="3371000"/>
            <a:ext cx="309000" cy="338700"/>
          </a:xfrm>
          <a:prstGeom prst="rect">
            <a:avLst/>
          </a:prstGeom>
          <a:noFill/>
          <a:ln>
            <a:noFill/>
          </a:ln>
        </p:spPr>
        <p:txBody>
          <a:bodyPr anchorCtr="0" anchor="t" bIns="91425" lIns="91425" spcFirstLastPara="1" rIns="91425" wrap="square" tIns="91425">
            <a:spAutoFit/>
          </a:bodyPr>
          <a:lstStyle/>
          <a:p>
            <a:pPr indent="-63500" lvl="0" marL="86399" rtl="0" algn="l">
              <a:spcBef>
                <a:spcPts val="0"/>
              </a:spcBef>
              <a:spcAft>
                <a:spcPts val="0"/>
              </a:spcAft>
              <a:buSzPts val="1000"/>
              <a:buFont typeface="Calibri"/>
              <a:buChar char="●"/>
            </a:pPr>
            <a:r>
              <a:t/>
            </a:r>
            <a:endParaRPr b="1" sz="900">
              <a:latin typeface="Calibri"/>
              <a:ea typeface="Calibri"/>
              <a:cs typeface="Calibri"/>
              <a:sym typeface="Calibri"/>
            </a:endParaRPr>
          </a:p>
        </p:txBody>
      </p:sp>
      <p:sp>
        <p:nvSpPr>
          <p:cNvPr id="120" name="Google Shape;120;p15"/>
          <p:cNvSpPr txBox="1"/>
          <p:nvPr/>
        </p:nvSpPr>
        <p:spPr>
          <a:xfrm>
            <a:off x="3448547" y="2438550"/>
            <a:ext cx="309000" cy="338700"/>
          </a:xfrm>
          <a:prstGeom prst="rect">
            <a:avLst/>
          </a:prstGeom>
          <a:noFill/>
          <a:ln>
            <a:noFill/>
          </a:ln>
        </p:spPr>
        <p:txBody>
          <a:bodyPr anchorCtr="0" anchor="t" bIns="91425" lIns="91425" spcFirstLastPara="1" rIns="91425" wrap="square" tIns="91425">
            <a:spAutoFit/>
          </a:bodyPr>
          <a:lstStyle/>
          <a:p>
            <a:pPr indent="-63500" lvl="0" marL="86399" rtl="0" algn="l">
              <a:spcBef>
                <a:spcPts val="0"/>
              </a:spcBef>
              <a:spcAft>
                <a:spcPts val="0"/>
              </a:spcAft>
              <a:buSzPts val="1000"/>
              <a:buFont typeface="Calibri"/>
              <a:buChar char="●"/>
            </a:pPr>
            <a:r>
              <a:t/>
            </a:r>
            <a:endParaRPr b="1" sz="900">
              <a:latin typeface="Calibri"/>
              <a:ea typeface="Calibri"/>
              <a:cs typeface="Calibri"/>
              <a:sym typeface="Calibri"/>
            </a:endParaRPr>
          </a:p>
        </p:txBody>
      </p:sp>
      <p:sp>
        <p:nvSpPr>
          <p:cNvPr id="121" name="Google Shape;121;p15"/>
          <p:cNvSpPr txBox="1"/>
          <p:nvPr/>
        </p:nvSpPr>
        <p:spPr>
          <a:xfrm>
            <a:off x="3852747" y="3432200"/>
            <a:ext cx="309000" cy="338700"/>
          </a:xfrm>
          <a:prstGeom prst="rect">
            <a:avLst/>
          </a:prstGeom>
          <a:noFill/>
          <a:ln>
            <a:noFill/>
          </a:ln>
        </p:spPr>
        <p:txBody>
          <a:bodyPr anchorCtr="0" anchor="t" bIns="91425" lIns="91425" spcFirstLastPara="1" rIns="91425" wrap="square" tIns="91425">
            <a:spAutoFit/>
          </a:bodyPr>
          <a:lstStyle/>
          <a:p>
            <a:pPr indent="-63500" lvl="0" marL="86399" rtl="0" algn="l">
              <a:spcBef>
                <a:spcPts val="0"/>
              </a:spcBef>
              <a:spcAft>
                <a:spcPts val="0"/>
              </a:spcAft>
              <a:buSzPts val="1000"/>
              <a:buFont typeface="Calibri"/>
              <a:buChar char="●"/>
            </a:pPr>
            <a:r>
              <a:t/>
            </a:r>
            <a:endParaRPr b="1" sz="900">
              <a:latin typeface="Calibri"/>
              <a:ea typeface="Calibri"/>
              <a:cs typeface="Calibri"/>
              <a:sym typeface="Calibri"/>
            </a:endParaRPr>
          </a:p>
        </p:txBody>
      </p:sp>
      <p:sp>
        <p:nvSpPr>
          <p:cNvPr id="122" name="Google Shape;122;p15"/>
          <p:cNvSpPr txBox="1"/>
          <p:nvPr/>
        </p:nvSpPr>
        <p:spPr>
          <a:xfrm>
            <a:off x="3852747" y="2716050"/>
            <a:ext cx="309000" cy="338700"/>
          </a:xfrm>
          <a:prstGeom prst="rect">
            <a:avLst/>
          </a:prstGeom>
          <a:noFill/>
          <a:ln>
            <a:noFill/>
          </a:ln>
        </p:spPr>
        <p:txBody>
          <a:bodyPr anchorCtr="0" anchor="t" bIns="91425" lIns="91425" spcFirstLastPara="1" rIns="91425" wrap="square" tIns="91425">
            <a:spAutoFit/>
          </a:bodyPr>
          <a:lstStyle/>
          <a:p>
            <a:pPr indent="-63500" lvl="0" marL="86399" rtl="0" algn="l">
              <a:spcBef>
                <a:spcPts val="0"/>
              </a:spcBef>
              <a:spcAft>
                <a:spcPts val="0"/>
              </a:spcAft>
              <a:buSzPts val="1000"/>
              <a:buFont typeface="Calibri"/>
              <a:buChar char="●"/>
            </a:pPr>
            <a:r>
              <a:t/>
            </a:r>
            <a:endParaRPr b="1" sz="900">
              <a:latin typeface="Calibri"/>
              <a:ea typeface="Calibri"/>
              <a:cs typeface="Calibri"/>
              <a:sym typeface="Calibri"/>
            </a:endParaRPr>
          </a:p>
        </p:txBody>
      </p:sp>
      <p:sp>
        <p:nvSpPr>
          <p:cNvPr id="123" name="Google Shape;123;p15"/>
          <p:cNvSpPr txBox="1"/>
          <p:nvPr/>
        </p:nvSpPr>
        <p:spPr>
          <a:xfrm>
            <a:off x="3277572" y="2777250"/>
            <a:ext cx="309000" cy="338700"/>
          </a:xfrm>
          <a:prstGeom prst="rect">
            <a:avLst/>
          </a:prstGeom>
          <a:noFill/>
          <a:ln>
            <a:noFill/>
          </a:ln>
        </p:spPr>
        <p:txBody>
          <a:bodyPr anchorCtr="0" anchor="t" bIns="91425" lIns="91425" spcFirstLastPara="1" rIns="91425" wrap="square" tIns="91425">
            <a:spAutoFit/>
          </a:bodyPr>
          <a:lstStyle/>
          <a:p>
            <a:pPr indent="-63500" lvl="0" marL="86399" rtl="0" algn="l">
              <a:spcBef>
                <a:spcPts val="0"/>
              </a:spcBef>
              <a:spcAft>
                <a:spcPts val="0"/>
              </a:spcAft>
              <a:buSzPts val="1000"/>
              <a:buFont typeface="Calibri"/>
              <a:buChar char="●"/>
            </a:pPr>
            <a:r>
              <a:t/>
            </a:r>
            <a:endParaRPr b="1" sz="900">
              <a:latin typeface="Calibri"/>
              <a:ea typeface="Calibri"/>
              <a:cs typeface="Calibri"/>
              <a:sym typeface="Calibri"/>
            </a:endParaRPr>
          </a:p>
        </p:txBody>
      </p:sp>
      <p:sp>
        <p:nvSpPr>
          <p:cNvPr id="124" name="Google Shape;124;p15"/>
          <p:cNvSpPr txBox="1"/>
          <p:nvPr/>
        </p:nvSpPr>
        <p:spPr>
          <a:xfrm>
            <a:off x="4623947" y="3707925"/>
            <a:ext cx="309000" cy="338700"/>
          </a:xfrm>
          <a:prstGeom prst="rect">
            <a:avLst/>
          </a:prstGeom>
          <a:noFill/>
          <a:ln>
            <a:noFill/>
          </a:ln>
        </p:spPr>
        <p:txBody>
          <a:bodyPr anchorCtr="0" anchor="t" bIns="91425" lIns="91425" spcFirstLastPara="1" rIns="91425" wrap="square" tIns="91425">
            <a:spAutoFit/>
          </a:bodyPr>
          <a:lstStyle/>
          <a:p>
            <a:pPr indent="-63500" lvl="0" marL="86399" rtl="0" algn="l">
              <a:spcBef>
                <a:spcPts val="0"/>
              </a:spcBef>
              <a:spcAft>
                <a:spcPts val="0"/>
              </a:spcAft>
              <a:buSzPts val="1000"/>
              <a:buFont typeface="Calibri"/>
              <a:buChar char="●"/>
            </a:pPr>
            <a:r>
              <a:t/>
            </a:r>
            <a:endParaRPr b="1" sz="900">
              <a:latin typeface="Calibri"/>
              <a:ea typeface="Calibri"/>
              <a:cs typeface="Calibri"/>
              <a:sym typeface="Calibri"/>
            </a:endParaRPr>
          </a:p>
        </p:txBody>
      </p:sp>
      <p:sp>
        <p:nvSpPr>
          <p:cNvPr id="125" name="Google Shape;125;p15"/>
          <p:cNvSpPr txBox="1"/>
          <p:nvPr/>
        </p:nvSpPr>
        <p:spPr>
          <a:xfrm>
            <a:off x="4932947" y="2377350"/>
            <a:ext cx="309000" cy="338700"/>
          </a:xfrm>
          <a:prstGeom prst="rect">
            <a:avLst/>
          </a:prstGeom>
          <a:noFill/>
          <a:ln>
            <a:noFill/>
          </a:ln>
        </p:spPr>
        <p:txBody>
          <a:bodyPr anchorCtr="0" anchor="t" bIns="91425" lIns="91425" spcFirstLastPara="1" rIns="91425" wrap="square" tIns="91425">
            <a:spAutoFit/>
          </a:bodyPr>
          <a:lstStyle/>
          <a:p>
            <a:pPr indent="-63500" lvl="0" marL="86399" rtl="0" algn="l">
              <a:spcBef>
                <a:spcPts val="0"/>
              </a:spcBef>
              <a:spcAft>
                <a:spcPts val="0"/>
              </a:spcAft>
              <a:buSzPts val="1000"/>
              <a:buFont typeface="Calibri"/>
              <a:buChar char="●"/>
            </a:pPr>
            <a:r>
              <a:t/>
            </a:r>
            <a:endParaRPr b="1" sz="900">
              <a:latin typeface="Calibri"/>
              <a:ea typeface="Calibri"/>
              <a:cs typeface="Calibri"/>
              <a:sym typeface="Calibri"/>
            </a:endParaRPr>
          </a:p>
        </p:txBody>
      </p:sp>
      <p:sp>
        <p:nvSpPr>
          <p:cNvPr id="126" name="Google Shape;126;p15"/>
          <p:cNvSpPr txBox="1"/>
          <p:nvPr/>
        </p:nvSpPr>
        <p:spPr>
          <a:xfrm>
            <a:off x="4825947" y="2886238"/>
            <a:ext cx="309000" cy="338700"/>
          </a:xfrm>
          <a:prstGeom prst="rect">
            <a:avLst/>
          </a:prstGeom>
          <a:noFill/>
          <a:ln>
            <a:noFill/>
          </a:ln>
        </p:spPr>
        <p:txBody>
          <a:bodyPr anchorCtr="0" anchor="t" bIns="91425" lIns="91425" spcFirstLastPara="1" rIns="91425" wrap="square" tIns="91425">
            <a:spAutoFit/>
          </a:bodyPr>
          <a:lstStyle/>
          <a:p>
            <a:pPr indent="-63500" lvl="0" marL="86399" rtl="0" algn="l">
              <a:spcBef>
                <a:spcPts val="0"/>
              </a:spcBef>
              <a:spcAft>
                <a:spcPts val="0"/>
              </a:spcAft>
              <a:buSzPts val="1000"/>
              <a:buFont typeface="Calibri"/>
              <a:buChar char="●"/>
            </a:pPr>
            <a:r>
              <a:t/>
            </a:r>
            <a:endParaRPr b="1" sz="900">
              <a:latin typeface="Calibri"/>
              <a:ea typeface="Calibri"/>
              <a:cs typeface="Calibri"/>
              <a:sym typeface="Calibri"/>
            </a:endParaRPr>
          </a:p>
        </p:txBody>
      </p:sp>
      <p:sp>
        <p:nvSpPr>
          <p:cNvPr id="127" name="Google Shape;127;p15"/>
          <p:cNvSpPr txBox="1"/>
          <p:nvPr/>
        </p:nvSpPr>
        <p:spPr>
          <a:xfrm>
            <a:off x="4673547" y="2529750"/>
            <a:ext cx="309000" cy="338700"/>
          </a:xfrm>
          <a:prstGeom prst="rect">
            <a:avLst/>
          </a:prstGeom>
          <a:noFill/>
          <a:ln>
            <a:noFill/>
          </a:ln>
        </p:spPr>
        <p:txBody>
          <a:bodyPr anchorCtr="0" anchor="t" bIns="91425" lIns="91425" spcFirstLastPara="1" rIns="91425" wrap="square" tIns="91425">
            <a:spAutoFit/>
          </a:bodyPr>
          <a:lstStyle/>
          <a:p>
            <a:pPr indent="-63500" lvl="0" marL="86399" rtl="0" algn="l">
              <a:spcBef>
                <a:spcPts val="0"/>
              </a:spcBef>
              <a:spcAft>
                <a:spcPts val="0"/>
              </a:spcAft>
              <a:buSzPts val="1000"/>
              <a:buFont typeface="Calibri"/>
              <a:buChar char="●"/>
            </a:pPr>
            <a:r>
              <a:t/>
            </a:r>
            <a:endParaRPr b="1" sz="900">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16"/>
          <p:cNvSpPr txBox="1"/>
          <p:nvPr/>
        </p:nvSpPr>
        <p:spPr>
          <a:xfrm>
            <a:off x="146125" y="192050"/>
            <a:ext cx="8997900" cy="363300"/>
          </a:xfrm>
          <a:prstGeom prst="rect">
            <a:avLst/>
          </a:prstGeom>
          <a:noFill/>
          <a:ln>
            <a:noFill/>
          </a:ln>
        </p:spPr>
        <p:txBody>
          <a:bodyPr anchorCtr="0" anchor="t" bIns="34275" lIns="68575" spcFirstLastPara="1" rIns="68575" wrap="square" tIns="34275">
            <a:noAutofit/>
          </a:bodyPr>
          <a:lstStyle/>
          <a:p>
            <a:pPr indent="0" lvl="0" marL="0" rtl="0" algn="l">
              <a:lnSpc>
                <a:spcPct val="90000"/>
              </a:lnSpc>
              <a:spcBef>
                <a:spcPts val="0"/>
              </a:spcBef>
              <a:spcAft>
                <a:spcPts val="0"/>
              </a:spcAft>
              <a:buNone/>
            </a:pPr>
            <a:r>
              <a:rPr b="1" lang="es-419" sz="2200">
                <a:solidFill>
                  <a:srgbClr val="124484"/>
                </a:solidFill>
                <a:latin typeface="Calibri"/>
                <a:ea typeface="Calibri"/>
                <a:cs typeface="Calibri"/>
                <a:sym typeface="Calibri"/>
              </a:rPr>
              <a:t>Introduction to Machine Learning</a:t>
            </a:r>
            <a:endParaRPr b="1" sz="2200">
              <a:solidFill>
                <a:srgbClr val="124484"/>
              </a:solidFill>
              <a:latin typeface="Calibri"/>
              <a:ea typeface="Calibri"/>
              <a:cs typeface="Calibri"/>
              <a:sym typeface="Calibri"/>
            </a:endParaRPr>
          </a:p>
          <a:p>
            <a:pPr indent="0" lvl="0" marL="0" rtl="0" algn="l">
              <a:lnSpc>
                <a:spcPct val="90000"/>
              </a:lnSpc>
              <a:spcBef>
                <a:spcPts val="0"/>
              </a:spcBef>
              <a:spcAft>
                <a:spcPts val="0"/>
              </a:spcAft>
              <a:buNone/>
            </a:pPr>
            <a:r>
              <a:t/>
            </a:r>
            <a:endParaRPr b="1" sz="1500">
              <a:solidFill>
                <a:srgbClr val="124484"/>
              </a:solidFill>
              <a:latin typeface="Calibri"/>
              <a:ea typeface="Calibri"/>
              <a:cs typeface="Calibri"/>
              <a:sym typeface="Calibri"/>
            </a:endParaRPr>
          </a:p>
        </p:txBody>
      </p:sp>
      <p:sp>
        <p:nvSpPr>
          <p:cNvPr id="133" name="Google Shape;133;p16"/>
          <p:cNvSpPr txBox="1"/>
          <p:nvPr/>
        </p:nvSpPr>
        <p:spPr>
          <a:xfrm>
            <a:off x="760075" y="836725"/>
            <a:ext cx="7392600" cy="1908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600">
                <a:latin typeface="Calibri"/>
                <a:ea typeface="Calibri"/>
                <a:cs typeface="Calibri"/>
                <a:sym typeface="Calibri"/>
              </a:rPr>
              <a:t>Example: I want to classify new points into </a:t>
            </a:r>
            <a:r>
              <a:rPr b="1" lang="es-419" sz="1600">
                <a:latin typeface="Calibri"/>
                <a:ea typeface="Calibri"/>
                <a:cs typeface="Calibri"/>
                <a:sym typeface="Calibri"/>
              </a:rPr>
              <a:t>Black</a:t>
            </a:r>
            <a:r>
              <a:rPr lang="es-419" sz="1600">
                <a:latin typeface="Calibri"/>
                <a:ea typeface="Calibri"/>
                <a:cs typeface="Calibri"/>
                <a:sym typeface="Calibri"/>
              </a:rPr>
              <a:t> and </a:t>
            </a:r>
            <a:r>
              <a:rPr b="1" lang="es-419" sz="1600">
                <a:solidFill>
                  <a:srgbClr val="FF0000"/>
                </a:solidFill>
                <a:latin typeface="Calibri"/>
                <a:ea typeface="Calibri"/>
                <a:cs typeface="Calibri"/>
                <a:sym typeface="Calibri"/>
              </a:rPr>
              <a:t>Red</a:t>
            </a:r>
            <a:r>
              <a:rPr lang="es-419" sz="1600">
                <a:latin typeface="Calibri"/>
                <a:ea typeface="Calibri"/>
                <a:cs typeface="Calibri"/>
                <a:sym typeface="Calibri"/>
              </a:rPr>
              <a:t> groups.</a:t>
            </a:r>
            <a:endParaRPr sz="1600">
              <a:latin typeface="Calibri"/>
              <a:ea typeface="Calibri"/>
              <a:cs typeface="Calibri"/>
              <a:sym typeface="Calibri"/>
            </a:endParaRPr>
          </a:p>
          <a:p>
            <a:pPr indent="0" lvl="0" marL="0" rtl="0" algn="l">
              <a:spcBef>
                <a:spcPts val="0"/>
              </a:spcBef>
              <a:spcAft>
                <a:spcPts val="0"/>
              </a:spcAft>
              <a:buNone/>
            </a:pPr>
            <a:r>
              <a:t/>
            </a:r>
            <a:endParaRPr sz="1600">
              <a:latin typeface="Calibri"/>
              <a:ea typeface="Calibri"/>
              <a:cs typeface="Calibri"/>
              <a:sym typeface="Calibri"/>
            </a:endParaRPr>
          </a:p>
          <a:p>
            <a:pPr indent="0" lvl="0" marL="0" rtl="0" algn="l">
              <a:spcBef>
                <a:spcPts val="0"/>
              </a:spcBef>
              <a:spcAft>
                <a:spcPts val="0"/>
              </a:spcAft>
              <a:buNone/>
            </a:pPr>
            <a:r>
              <a:rPr b="1" lang="es-419" sz="1600">
                <a:latin typeface="Calibri"/>
                <a:ea typeface="Calibri"/>
                <a:cs typeface="Calibri"/>
                <a:sym typeface="Calibri"/>
              </a:rPr>
              <a:t>Traditional approach - expert knowledge: </a:t>
            </a:r>
            <a:endParaRPr b="1" sz="1600">
              <a:latin typeface="Calibri"/>
              <a:ea typeface="Calibri"/>
              <a:cs typeface="Calibri"/>
              <a:sym typeface="Calibri"/>
            </a:endParaRPr>
          </a:p>
          <a:p>
            <a:pPr indent="-330200" lvl="0" marL="457200" rtl="0" algn="l">
              <a:spcBef>
                <a:spcPts val="0"/>
              </a:spcBef>
              <a:spcAft>
                <a:spcPts val="0"/>
              </a:spcAft>
              <a:buSzPts val="1600"/>
              <a:buFont typeface="Calibri"/>
              <a:buAutoNum type="arabicPeriod"/>
            </a:pPr>
            <a:r>
              <a:rPr lang="es-419" sz="1600">
                <a:latin typeface="Calibri"/>
                <a:ea typeface="Calibri"/>
                <a:cs typeface="Calibri"/>
                <a:sym typeface="Calibri"/>
              </a:rPr>
              <a:t>Since </a:t>
            </a:r>
            <a:r>
              <a:rPr lang="es-419" sz="1600">
                <a:latin typeface="Calibri"/>
                <a:ea typeface="Calibri"/>
                <a:cs typeface="Calibri"/>
                <a:sym typeface="Calibri"/>
              </a:rPr>
              <a:t>I have years of experience working with Black and Red groups, I know that points with X&gt;3 usually belong to the Red group. Then, I write the following rule “If </a:t>
            </a:r>
            <a:r>
              <a:rPr lang="es-419" sz="1600">
                <a:solidFill>
                  <a:srgbClr val="FF0000"/>
                </a:solidFill>
                <a:latin typeface="Calibri"/>
                <a:ea typeface="Calibri"/>
                <a:cs typeface="Calibri"/>
                <a:sym typeface="Calibri"/>
              </a:rPr>
              <a:t>X&gt;3</a:t>
            </a:r>
            <a:r>
              <a:rPr lang="es-419" sz="1600">
                <a:latin typeface="Calibri"/>
                <a:ea typeface="Calibri"/>
                <a:cs typeface="Calibri"/>
                <a:sym typeface="Calibri"/>
              </a:rPr>
              <a:t>, the new point belongs to the </a:t>
            </a:r>
            <a:r>
              <a:rPr lang="es-419" sz="1600">
                <a:solidFill>
                  <a:srgbClr val="FF0000"/>
                </a:solidFill>
                <a:latin typeface="Calibri"/>
                <a:ea typeface="Calibri"/>
                <a:cs typeface="Calibri"/>
                <a:sym typeface="Calibri"/>
              </a:rPr>
              <a:t>Red</a:t>
            </a:r>
            <a:r>
              <a:rPr lang="es-419" sz="1600">
                <a:latin typeface="Calibri"/>
                <a:ea typeface="Calibri"/>
                <a:cs typeface="Calibri"/>
                <a:sym typeface="Calibri"/>
              </a:rPr>
              <a:t> group” </a:t>
            </a:r>
            <a:r>
              <a:rPr lang="es-419" sz="1600">
                <a:solidFill>
                  <a:schemeClr val="dk1"/>
                </a:solidFill>
                <a:latin typeface="Calibri"/>
                <a:ea typeface="Calibri"/>
                <a:cs typeface="Calibri"/>
                <a:sym typeface="Calibri"/>
              </a:rPr>
              <a:t>→ </a:t>
            </a:r>
            <a:r>
              <a:rPr b="1" i="1" lang="es-419" sz="1600">
                <a:solidFill>
                  <a:schemeClr val="dk1"/>
                </a:solidFill>
                <a:latin typeface="Calibri"/>
                <a:ea typeface="Calibri"/>
                <a:cs typeface="Calibri"/>
                <a:sym typeface="Calibri"/>
              </a:rPr>
              <a:t>handcrafted rules based on experience</a:t>
            </a:r>
            <a:endParaRPr b="1" sz="1600">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17"/>
          <p:cNvSpPr txBox="1"/>
          <p:nvPr/>
        </p:nvSpPr>
        <p:spPr>
          <a:xfrm>
            <a:off x="146125" y="192050"/>
            <a:ext cx="8997900" cy="363300"/>
          </a:xfrm>
          <a:prstGeom prst="rect">
            <a:avLst/>
          </a:prstGeom>
          <a:noFill/>
          <a:ln>
            <a:noFill/>
          </a:ln>
        </p:spPr>
        <p:txBody>
          <a:bodyPr anchorCtr="0" anchor="t" bIns="34275" lIns="68575" spcFirstLastPara="1" rIns="68575" wrap="square" tIns="34275">
            <a:noAutofit/>
          </a:bodyPr>
          <a:lstStyle/>
          <a:p>
            <a:pPr indent="0" lvl="0" marL="0" rtl="0" algn="l">
              <a:lnSpc>
                <a:spcPct val="90000"/>
              </a:lnSpc>
              <a:spcBef>
                <a:spcPts val="0"/>
              </a:spcBef>
              <a:spcAft>
                <a:spcPts val="0"/>
              </a:spcAft>
              <a:buNone/>
            </a:pPr>
            <a:r>
              <a:rPr b="1" lang="es-419" sz="2200">
                <a:solidFill>
                  <a:srgbClr val="124484"/>
                </a:solidFill>
                <a:latin typeface="Calibri"/>
                <a:ea typeface="Calibri"/>
                <a:cs typeface="Calibri"/>
                <a:sym typeface="Calibri"/>
              </a:rPr>
              <a:t>Introduction to Machine Learning</a:t>
            </a:r>
            <a:endParaRPr b="1" sz="2200">
              <a:solidFill>
                <a:srgbClr val="124484"/>
              </a:solidFill>
              <a:latin typeface="Calibri"/>
              <a:ea typeface="Calibri"/>
              <a:cs typeface="Calibri"/>
              <a:sym typeface="Calibri"/>
            </a:endParaRPr>
          </a:p>
          <a:p>
            <a:pPr indent="0" lvl="0" marL="0" rtl="0" algn="l">
              <a:lnSpc>
                <a:spcPct val="90000"/>
              </a:lnSpc>
              <a:spcBef>
                <a:spcPts val="0"/>
              </a:spcBef>
              <a:spcAft>
                <a:spcPts val="0"/>
              </a:spcAft>
              <a:buNone/>
            </a:pPr>
            <a:r>
              <a:t/>
            </a:r>
            <a:endParaRPr b="1" sz="1500">
              <a:solidFill>
                <a:srgbClr val="124484"/>
              </a:solidFill>
              <a:latin typeface="Calibri"/>
              <a:ea typeface="Calibri"/>
              <a:cs typeface="Calibri"/>
              <a:sym typeface="Calibri"/>
            </a:endParaRPr>
          </a:p>
        </p:txBody>
      </p:sp>
      <p:sp>
        <p:nvSpPr>
          <p:cNvPr id="139" name="Google Shape;139;p17"/>
          <p:cNvSpPr txBox="1"/>
          <p:nvPr/>
        </p:nvSpPr>
        <p:spPr>
          <a:xfrm>
            <a:off x="760075" y="836725"/>
            <a:ext cx="7392600" cy="264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600">
                <a:latin typeface="Calibri"/>
                <a:ea typeface="Calibri"/>
                <a:cs typeface="Calibri"/>
                <a:sym typeface="Calibri"/>
              </a:rPr>
              <a:t>Example: I want to classify new points into </a:t>
            </a:r>
            <a:r>
              <a:rPr b="1" lang="es-419" sz="1600">
                <a:latin typeface="Calibri"/>
                <a:ea typeface="Calibri"/>
                <a:cs typeface="Calibri"/>
                <a:sym typeface="Calibri"/>
              </a:rPr>
              <a:t>Black</a:t>
            </a:r>
            <a:r>
              <a:rPr lang="es-419" sz="1600">
                <a:latin typeface="Calibri"/>
                <a:ea typeface="Calibri"/>
                <a:cs typeface="Calibri"/>
                <a:sym typeface="Calibri"/>
              </a:rPr>
              <a:t> and </a:t>
            </a:r>
            <a:r>
              <a:rPr lang="es-419" sz="1600">
                <a:solidFill>
                  <a:srgbClr val="FF0000"/>
                </a:solidFill>
                <a:latin typeface="Calibri"/>
                <a:ea typeface="Calibri"/>
                <a:cs typeface="Calibri"/>
                <a:sym typeface="Calibri"/>
              </a:rPr>
              <a:t>Red</a:t>
            </a:r>
            <a:r>
              <a:rPr lang="es-419" sz="1600">
                <a:latin typeface="Calibri"/>
                <a:ea typeface="Calibri"/>
                <a:cs typeface="Calibri"/>
                <a:sym typeface="Calibri"/>
              </a:rPr>
              <a:t> groups.</a:t>
            </a:r>
            <a:endParaRPr sz="1600">
              <a:latin typeface="Calibri"/>
              <a:ea typeface="Calibri"/>
              <a:cs typeface="Calibri"/>
              <a:sym typeface="Calibri"/>
            </a:endParaRPr>
          </a:p>
          <a:p>
            <a:pPr indent="0" lvl="0" marL="0" rtl="0" algn="l">
              <a:spcBef>
                <a:spcPts val="0"/>
              </a:spcBef>
              <a:spcAft>
                <a:spcPts val="0"/>
              </a:spcAft>
              <a:buNone/>
            </a:pPr>
            <a:r>
              <a:t/>
            </a:r>
            <a:endParaRPr sz="1600">
              <a:latin typeface="Calibri"/>
              <a:ea typeface="Calibri"/>
              <a:cs typeface="Calibri"/>
              <a:sym typeface="Calibri"/>
            </a:endParaRPr>
          </a:p>
          <a:p>
            <a:pPr indent="0" lvl="0" marL="0" rtl="0" algn="l">
              <a:spcBef>
                <a:spcPts val="0"/>
              </a:spcBef>
              <a:spcAft>
                <a:spcPts val="0"/>
              </a:spcAft>
              <a:buNone/>
            </a:pPr>
            <a:r>
              <a:rPr b="1" lang="es-419" sz="1600">
                <a:latin typeface="Calibri"/>
                <a:ea typeface="Calibri"/>
                <a:cs typeface="Calibri"/>
                <a:sym typeface="Calibri"/>
              </a:rPr>
              <a:t>Traditional approach: </a:t>
            </a:r>
            <a:endParaRPr b="1" sz="1600">
              <a:latin typeface="Calibri"/>
              <a:ea typeface="Calibri"/>
              <a:cs typeface="Calibri"/>
              <a:sym typeface="Calibri"/>
            </a:endParaRPr>
          </a:p>
          <a:p>
            <a:pPr indent="-330200" lvl="0" marL="457200" rtl="0" algn="l">
              <a:spcBef>
                <a:spcPts val="0"/>
              </a:spcBef>
              <a:spcAft>
                <a:spcPts val="0"/>
              </a:spcAft>
              <a:buSzPts val="1600"/>
              <a:buFont typeface="Calibri"/>
              <a:buAutoNum type="arabicPeriod"/>
            </a:pPr>
            <a:r>
              <a:rPr lang="es-419" sz="1600">
                <a:solidFill>
                  <a:schemeClr val="dk1"/>
                </a:solidFill>
                <a:latin typeface="Calibri"/>
                <a:ea typeface="Calibri"/>
                <a:cs typeface="Calibri"/>
                <a:sym typeface="Calibri"/>
              </a:rPr>
              <a:t>Since I have years of experience working with Black and Red groups, I know that points with X&gt;3 usually belong to the Red group. Then, I write the following rule “If X&gt;3, the new point belongs to the Red group” → </a:t>
            </a:r>
            <a:r>
              <a:rPr i="1" lang="es-419" sz="1600">
                <a:solidFill>
                  <a:schemeClr val="dk1"/>
                </a:solidFill>
                <a:latin typeface="Calibri"/>
                <a:ea typeface="Calibri"/>
                <a:cs typeface="Calibri"/>
                <a:sym typeface="Calibri"/>
              </a:rPr>
              <a:t>handcrafted rules based on experience</a:t>
            </a:r>
            <a:endParaRPr i="1" sz="1600">
              <a:latin typeface="Calibri"/>
              <a:ea typeface="Calibri"/>
              <a:cs typeface="Calibri"/>
              <a:sym typeface="Calibri"/>
            </a:endParaRPr>
          </a:p>
          <a:p>
            <a:pPr indent="-330200" lvl="0" marL="457200" rtl="0" algn="l">
              <a:spcBef>
                <a:spcPts val="0"/>
              </a:spcBef>
              <a:spcAft>
                <a:spcPts val="0"/>
              </a:spcAft>
              <a:buSzPts val="1600"/>
              <a:buFont typeface="Calibri"/>
              <a:buAutoNum type="arabicPeriod"/>
            </a:pPr>
            <a:r>
              <a:rPr lang="es-419" sz="1600">
                <a:latin typeface="Calibri"/>
                <a:ea typeface="Calibri"/>
                <a:cs typeface="Calibri"/>
                <a:sym typeface="Calibri"/>
              </a:rPr>
              <a:t>When I have a new point, just </a:t>
            </a:r>
            <a:r>
              <a:rPr b="1" lang="es-419" sz="1600">
                <a:latin typeface="Calibri"/>
                <a:ea typeface="Calibri"/>
                <a:cs typeface="Calibri"/>
                <a:sym typeface="Calibri"/>
              </a:rPr>
              <a:t>follow my handcrafted rule</a:t>
            </a:r>
            <a:r>
              <a:rPr lang="es-419" sz="1600">
                <a:latin typeface="Calibri"/>
                <a:ea typeface="Calibri"/>
                <a:cs typeface="Calibri"/>
                <a:sym typeface="Calibri"/>
              </a:rPr>
              <a:t> to place it in the Black or Red group</a:t>
            </a:r>
            <a:endParaRPr sz="1600">
              <a:latin typeface="Calibri"/>
              <a:ea typeface="Calibri"/>
              <a:cs typeface="Calibri"/>
              <a:sym typeface="Calibri"/>
            </a:endParaRPr>
          </a:p>
          <a:p>
            <a:pPr indent="-330200" lvl="1" marL="914400" rtl="0" algn="l">
              <a:spcBef>
                <a:spcPts val="0"/>
              </a:spcBef>
              <a:spcAft>
                <a:spcPts val="0"/>
              </a:spcAft>
              <a:buSzPts val="1600"/>
              <a:buFont typeface="Calibri"/>
              <a:buAutoNum type="alphaLcPeriod"/>
            </a:pPr>
            <a:r>
              <a:rPr lang="es-419" sz="1600">
                <a:latin typeface="Calibri"/>
                <a:ea typeface="Calibri"/>
                <a:cs typeface="Calibri"/>
                <a:sym typeface="Calibri"/>
              </a:rPr>
              <a:t>Example: new point (4, 0.5)</a:t>
            </a:r>
            <a:endParaRPr sz="1600">
              <a:latin typeface="Calibri"/>
              <a:ea typeface="Calibri"/>
              <a:cs typeface="Calibri"/>
              <a:sym typeface="Calibri"/>
            </a:endParaRPr>
          </a:p>
        </p:txBody>
      </p:sp>
      <p:cxnSp>
        <p:nvCxnSpPr>
          <p:cNvPr id="140" name="Google Shape;140;p17"/>
          <p:cNvCxnSpPr/>
          <p:nvPr/>
        </p:nvCxnSpPr>
        <p:spPr>
          <a:xfrm flipH="1">
            <a:off x="5122425" y="3194725"/>
            <a:ext cx="3600" cy="1742400"/>
          </a:xfrm>
          <a:prstGeom prst="straightConnector1">
            <a:avLst/>
          </a:prstGeom>
          <a:noFill/>
          <a:ln cap="flat" cmpd="sng" w="9525">
            <a:solidFill>
              <a:schemeClr val="dk2"/>
            </a:solidFill>
            <a:prstDash val="solid"/>
            <a:round/>
            <a:headEnd len="med" w="med" type="none"/>
            <a:tailEnd len="med" w="med" type="none"/>
          </a:ln>
        </p:spPr>
      </p:cxnSp>
      <p:cxnSp>
        <p:nvCxnSpPr>
          <p:cNvPr id="141" name="Google Shape;141;p17"/>
          <p:cNvCxnSpPr/>
          <p:nvPr/>
        </p:nvCxnSpPr>
        <p:spPr>
          <a:xfrm flipH="1">
            <a:off x="3937600" y="4022400"/>
            <a:ext cx="2386800" cy="900"/>
          </a:xfrm>
          <a:prstGeom prst="straightConnector1">
            <a:avLst/>
          </a:prstGeom>
          <a:noFill/>
          <a:ln cap="flat" cmpd="sng" w="9525">
            <a:solidFill>
              <a:schemeClr val="dk2"/>
            </a:solidFill>
            <a:prstDash val="solid"/>
            <a:round/>
            <a:headEnd len="med" w="med" type="none"/>
            <a:tailEnd len="med" w="med" type="none"/>
          </a:ln>
        </p:spPr>
      </p:cxnSp>
      <p:sp>
        <p:nvSpPr>
          <p:cNvPr id="142" name="Google Shape;142;p17"/>
          <p:cNvSpPr txBox="1"/>
          <p:nvPr/>
        </p:nvSpPr>
        <p:spPr>
          <a:xfrm>
            <a:off x="6245725" y="3938950"/>
            <a:ext cx="383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a:latin typeface="Calibri"/>
                <a:ea typeface="Calibri"/>
                <a:cs typeface="Calibri"/>
                <a:sym typeface="Calibri"/>
              </a:rPr>
              <a:t>X</a:t>
            </a:r>
            <a:endParaRPr>
              <a:latin typeface="Calibri"/>
              <a:ea typeface="Calibri"/>
              <a:cs typeface="Calibri"/>
              <a:sym typeface="Calibri"/>
            </a:endParaRPr>
          </a:p>
        </p:txBody>
      </p:sp>
      <p:sp>
        <p:nvSpPr>
          <p:cNvPr id="143" name="Google Shape;143;p17"/>
          <p:cNvSpPr txBox="1"/>
          <p:nvPr/>
        </p:nvSpPr>
        <p:spPr>
          <a:xfrm>
            <a:off x="4824025" y="3009100"/>
            <a:ext cx="383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a:latin typeface="Calibri"/>
                <a:ea typeface="Calibri"/>
                <a:cs typeface="Calibri"/>
                <a:sym typeface="Calibri"/>
              </a:rPr>
              <a:t>Y</a:t>
            </a:r>
            <a:endParaRPr>
              <a:latin typeface="Calibri"/>
              <a:ea typeface="Calibri"/>
              <a:cs typeface="Calibri"/>
              <a:sym typeface="Calibri"/>
            </a:endParaRPr>
          </a:p>
        </p:txBody>
      </p:sp>
      <p:sp>
        <p:nvSpPr>
          <p:cNvPr id="144" name="Google Shape;144;p17"/>
          <p:cNvSpPr txBox="1"/>
          <p:nvPr/>
        </p:nvSpPr>
        <p:spPr>
          <a:xfrm>
            <a:off x="5849800" y="3675725"/>
            <a:ext cx="1715700" cy="431100"/>
          </a:xfrm>
          <a:prstGeom prst="rect">
            <a:avLst/>
          </a:prstGeom>
          <a:noFill/>
          <a:ln>
            <a:noFill/>
          </a:ln>
        </p:spPr>
        <p:txBody>
          <a:bodyPr anchorCtr="0" anchor="t" bIns="91425" lIns="91425" spcFirstLastPara="1" rIns="91425" wrap="square" tIns="91425">
            <a:spAutoFit/>
          </a:bodyPr>
          <a:lstStyle/>
          <a:p>
            <a:pPr indent="-101600" lvl="0" marL="86399" rtl="0" algn="l">
              <a:spcBef>
                <a:spcPts val="0"/>
              </a:spcBef>
              <a:spcAft>
                <a:spcPts val="0"/>
              </a:spcAft>
              <a:buSzPts val="1600"/>
              <a:buFont typeface="Calibri"/>
              <a:buChar char="●"/>
            </a:pPr>
            <a:r>
              <a:rPr b="1" lang="es-419" sz="900">
                <a:latin typeface="Calibri"/>
                <a:ea typeface="Calibri"/>
                <a:cs typeface="Calibri"/>
                <a:sym typeface="Calibri"/>
              </a:rPr>
              <a:t>(4, 0.5)</a:t>
            </a:r>
            <a:endParaRPr b="1" sz="900">
              <a:latin typeface="Calibri"/>
              <a:ea typeface="Calibri"/>
              <a:cs typeface="Calibri"/>
              <a:sym typeface="Calibri"/>
            </a:endParaRPr>
          </a:p>
        </p:txBody>
      </p:sp>
      <p:cxnSp>
        <p:nvCxnSpPr>
          <p:cNvPr id="145" name="Google Shape;145;p17"/>
          <p:cNvCxnSpPr>
            <a:stCxn id="146" idx="1"/>
          </p:cNvCxnSpPr>
          <p:nvPr/>
        </p:nvCxnSpPr>
        <p:spPr>
          <a:xfrm flipH="1">
            <a:off x="6085475" y="3138850"/>
            <a:ext cx="1490700" cy="684900"/>
          </a:xfrm>
          <a:prstGeom prst="straightConnector1">
            <a:avLst/>
          </a:prstGeom>
          <a:noFill/>
          <a:ln cap="flat" cmpd="sng" w="19050">
            <a:solidFill>
              <a:srgbClr val="000000"/>
            </a:solidFill>
            <a:prstDash val="solid"/>
            <a:round/>
            <a:headEnd len="med" w="med" type="none"/>
            <a:tailEnd len="med" w="med" type="triangle"/>
          </a:ln>
        </p:spPr>
      </p:cxnSp>
      <p:sp>
        <p:nvSpPr>
          <p:cNvPr id="146" name="Google Shape;146;p17"/>
          <p:cNvSpPr txBox="1"/>
          <p:nvPr/>
        </p:nvSpPr>
        <p:spPr>
          <a:xfrm>
            <a:off x="7576175" y="2800300"/>
            <a:ext cx="9768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419" sz="1600">
                <a:latin typeface="Calibri"/>
                <a:ea typeface="Calibri"/>
                <a:cs typeface="Calibri"/>
                <a:sym typeface="Calibri"/>
              </a:rPr>
              <a:t>NEW POINT</a:t>
            </a:r>
            <a:endParaRPr b="1" sz="1600">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name="Diseño personalizado">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